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60" r:id="rId5"/>
    <p:sldId id="276" r:id="rId6"/>
    <p:sldId id="263" r:id="rId7"/>
    <p:sldId id="264" r:id="rId8"/>
    <p:sldId id="265" r:id="rId9"/>
    <p:sldId id="277" r:id="rId10"/>
    <p:sldId id="262" r:id="rId11"/>
    <p:sldId id="258" r:id="rId12"/>
    <p:sldId id="261" r:id="rId13"/>
    <p:sldId id="266" r:id="rId14"/>
    <p:sldId id="278" r:id="rId15"/>
    <p:sldId id="267" r:id="rId16"/>
    <p:sldId id="268" r:id="rId17"/>
    <p:sldId id="279" r:id="rId18"/>
    <p:sldId id="269" r:id="rId19"/>
    <p:sldId id="270" r:id="rId20"/>
    <p:sldId id="271" r:id="rId21"/>
    <p:sldId id="280" r:id="rId22"/>
    <p:sldId id="272" r:id="rId23"/>
    <p:sldId id="281" r:id="rId24"/>
    <p:sldId id="273"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5" descr="logo"/>
          <p:cNvPicPr>
            <a:picLocks noChangeAspect="1" noChangeArrowheads="1"/>
          </p:cNvPicPr>
          <p:nvPr/>
        </p:nvPicPr>
        <p:blipFill>
          <a:blip r:embed="rId2" cstate="print"/>
          <a:srcRect/>
          <a:stretch>
            <a:fillRect/>
          </a:stretch>
        </p:blipFill>
        <p:spPr bwMode="auto">
          <a:xfrm>
            <a:off x="0" y="0"/>
            <a:ext cx="1255713" cy="1447800"/>
          </a:xfrm>
          <a:prstGeom prst="rect">
            <a:avLst/>
          </a:prstGeom>
          <a:noFill/>
          <a:ln w="9525">
            <a:noFill/>
            <a:miter lim="800000"/>
            <a:headEnd/>
            <a:tailEnd/>
          </a:ln>
        </p:spPr>
      </p:pic>
      <p:sp>
        <p:nvSpPr>
          <p:cNvPr id="4" name="Line 6"/>
          <p:cNvSpPr>
            <a:spLocks noChangeShapeType="1"/>
          </p:cNvSpPr>
          <p:nvPr/>
        </p:nvSpPr>
        <p:spPr bwMode="auto">
          <a:xfrm>
            <a:off x="0" y="1447800"/>
            <a:ext cx="9144000" cy="0"/>
          </a:xfrm>
          <a:prstGeom prst="line">
            <a:avLst/>
          </a:prstGeom>
          <a:noFill/>
          <a:ln w="57150">
            <a:solidFill>
              <a:srgbClr val="800080"/>
            </a:solidFill>
            <a:round/>
            <a:headEnd/>
            <a:tailEnd/>
          </a:ln>
          <a:effectLst/>
        </p:spPr>
        <p:txBody>
          <a:bodyPr/>
          <a:lstStyle/>
          <a:p>
            <a:pPr>
              <a:defRPr/>
            </a:pPr>
            <a:endParaRPr lang="en-US"/>
          </a:p>
        </p:txBody>
      </p:sp>
      <p:sp>
        <p:nvSpPr>
          <p:cNvPr id="5" name="Line 7"/>
          <p:cNvSpPr>
            <a:spLocks noChangeShapeType="1"/>
          </p:cNvSpPr>
          <p:nvPr/>
        </p:nvSpPr>
        <p:spPr bwMode="auto">
          <a:xfrm>
            <a:off x="1219200" y="0"/>
            <a:ext cx="0" cy="1447800"/>
          </a:xfrm>
          <a:prstGeom prst="line">
            <a:avLst/>
          </a:prstGeom>
          <a:noFill/>
          <a:ln w="57150">
            <a:solidFill>
              <a:srgbClr val="800080"/>
            </a:solidFill>
            <a:round/>
            <a:headEnd/>
            <a:tailEnd/>
          </a:ln>
          <a:effectLst/>
        </p:spPr>
        <p:txBody>
          <a:bodyPr/>
          <a:lstStyle/>
          <a:p>
            <a:pPr>
              <a:defRPr/>
            </a:pPr>
            <a:endParaRPr lang="en-US"/>
          </a:p>
        </p:txBody>
      </p:sp>
      <p:sp>
        <p:nvSpPr>
          <p:cNvPr id="6" name="Line 8"/>
          <p:cNvSpPr>
            <a:spLocks noChangeShapeType="1"/>
          </p:cNvSpPr>
          <p:nvPr/>
        </p:nvSpPr>
        <p:spPr bwMode="auto">
          <a:xfrm>
            <a:off x="0" y="6172200"/>
            <a:ext cx="9144000" cy="0"/>
          </a:xfrm>
          <a:prstGeom prst="line">
            <a:avLst/>
          </a:prstGeom>
          <a:noFill/>
          <a:ln w="38100">
            <a:solidFill>
              <a:srgbClr val="800080"/>
            </a:solidFill>
            <a:round/>
            <a:headEnd/>
            <a:tailEnd/>
          </a:ln>
          <a:effectLst/>
        </p:spPr>
        <p:txBody>
          <a:bodyPr/>
          <a:lstStyle/>
          <a:p>
            <a:pPr>
              <a:defRPr/>
            </a:pPr>
            <a:endParaRPr lang="en-US"/>
          </a:p>
        </p:txBody>
      </p:sp>
      <p:sp>
        <p:nvSpPr>
          <p:cNvPr id="7" name="Text Box 9"/>
          <p:cNvSpPr txBox="1">
            <a:spLocks noChangeArrowheads="1"/>
          </p:cNvSpPr>
          <p:nvPr/>
        </p:nvSpPr>
        <p:spPr bwMode="auto">
          <a:xfrm>
            <a:off x="76200" y="6507163"/>
            <a:ext cx="8839200" cy="274637"/>
          </a:xfrm>
          <a:prstGeom prst="rect">
            <a:avLst/>
          </a:prstGeom>
          <a:noFill/>
          <a:ln w="9525">
            <a:noFill/>
            <a:miter lim="800000"/>
            <a:headEnd/>
            <a:tailEnd/>
          </a:ln>
          <a:effectLst/>
        </p:spPr>
        <p:txBody>
          <a:bodyPr>
            <a:spAutoFit/>
          </a:bodyPr>
          <a:lstStyle/>
          <a:p>
            <a:pPr>
              <a:spcBef>
                <a:spcPct val="50000"/>
              </a:spcBef>
              <a:defRPr/>
            </a:pPr>
            <a:r>
              <a:rPr lang="en-US" sz="1200" i="1"/>
              <a:t>Copyright </a:t>
            </a:r>
            <a:r>
              <a:rPr lang="en-US" sz="1200" i="1">
                <a:cs typeface="Arial" charset="0"/>
              </a:rPr>
              <a:t>© 2007 University of Fairfax. All rights reserved.</a:t>
            </a:r>
          </a:p>
        </p:txBody>
      </p:sp>
      <p:sp>
        <p:nvSpPr>
          <p:cNvPr id="211970"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8" name="Rectangle 10"/>
          <p:cNvSpPr>
            <a:spLocks noGrp="1" noChangeArrowheads="1"/>
          </p:cNvSpPr>
          <p:nvPr>
            <p:ph type="sldNum" sz="quarter" idx="10"/>
          </p:nvPr>
        </p:nvSpPr>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0E64A7-667A-46E9-8BF7-F6D6ACE40A00}"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F6ACD1-3016-4077-8046-B1481B8880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fld id="{16F6ACD1-3016-4077-8046-B1481B8880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239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logo"/>
          <p:cNvPicPr>
            <a:picLocks noChangeAspect="1" noChangeArrowheads="1"/>
          </p:cNvPicPr>
          <p:nvPr/>
        </p:nvPicPr>
        <p:blipFill>
          <a:blip r:embed="rId14" cstate="print"/>
          <a:srcRect/>
          <a:stretch>
            <a:fillRect/>
          </a:stretch>
        </p:blipFill>
        <p:spPr bwMode="auto">
          <a:xfrm>
            <a:off x="0" y="0"/>
            <a:ext cx="1057275" cy="1219200"/>
          </a:xfrm>
          <a:prstGeom prst="rect">
            <a:avLst/>
          </a:prstGeom>
          <a:noFill/>
          <a:ln w="9525">
            <a:noFill/>
            <a:miter lim="800000"/>
            <a:headEnd/>
            <a:tailEnd/>
          </a:ln>
        </p:spPr>
      </p:pic>
      <p:sp>
        <p:nvSpPr>
          <p:cNvPr id="1032" name="Line 8"/>
          <p:cNvSpPr>
            <a:spLocks noChangeShapeType="1"/>
          </p:cNvSpPr>
          <p:nvPr/>
        </p:nvSpPr>
        <p:spPr bwMode="auto">
          <a:xfrm>
            <a:off x="0" y="1219200"/>
            <a:ext cx="9144000" cy="0"/>
          </a:xfrm>
          <a:prstGeom prst="line">
            <a:avLst/>
          </a:prstGeom>
          <a:noFill/>
          <a:ln w="57150">
            <a:solidFill>
              <a:srgbClr val="800080"/>
            </a:solidFill>
            <a:round/>
            <a:headEnd/>
            <a:tailEnd/>
          </a:ln>
          <a:effectLst/>
        </p:spPr>
        <p:txBody>
          <a:bodyPr/>
          <a:lstStyle/>
          <a:p>
            <a:pPr>
              <a:defRPr/>
            </a:pPr>
            <a:endParaRPr lang="en-US"/>
          </a:p>
        </p:txBody>
      </p:sp>
      <p:sp>
        <p:nvSpPr>
          <p:cNvPr id="1033" name="Line 9"/>
          <p:cNvSpPr>
            <a:spLocks noChangeShapeType="1"/>
          </p:cNvSpPr>
          <p:nvPr/>
        </p:nvSpPr>
        <p:spPr bwMode="auto">
          <a:xfrm>
            <a:off x="1066800" y="0"/>
            <a:ext cx="0" cy="1219200"/>
          </a:xfrm>
          <a:prstGeom prst="line">
            <a:avLst/>
          </a:prstGeom>
          <a:noFill/>
          <a:ln w="57150">
            <a:solidFill>
              <a:srgbClr val="800080"/>
            </a:solidFill>
            <a:round/>
            <a:headEnd/>
            <a:tailEnd/>
          </a:ln>
          <a:effectLst/>
        </p:spPr>
        <p:txBody>
          <a:bodyPr/>
          <a:lstStyle/>
          <a:p>
            <a:pPr>
              <a:defRPr/>
            </a:pPr>
            <a:endParaRPr lang="en-US"/>
          </a:p>
        </p:txBody>
      </p:sp>
      <p:sp>
        <p:nvSpPr>
          <p:cNvPr id="1034" name="Line 10"/>
          <p:cNvSpPr>
            <a:spLocks noChangeShapeType="1"/>
          </p:cNvSpPr>
          <p:nvPr/>
        </p:nvSpPr>
        <p:spPr bwMode="auto">
          <a:xfrm>
            <a:off x="0" y="6172200"/>
            <a:ext cx="9144000" cy="0"/>
          </a:xfrm>
          <a:prstGeom prst="line">
            <a:avLst/>
          </a:prstGeom>
          <a:noFill/>
          <a:ln w="38100">
            <a:solidFill>
              <a:srgbClr val="800080"/>
            </a:solidFill>
            <a:round/>
            <a:headEnd/>
            <a:tailEnd/>
          </a:ln>
          <a:effectLst/>
        </p:spPr>
        <p:txBody>
          <a:bodyPr/>
          <a:lstStyle/>
          <a:p>
            <a:pPr>
              <a:defRPr/>
            </a:pPr>
            <a:endParaRPr lang="en-US"/>
          </a:p>
        </p:txBody>
      </p:sp>
      <p:sp>
        <p:nvSpPr>
          <p:cNvPr id="1035" name="Text Box 11"/>
          <p:cNvSpPr txBox="1">
            <a:spLocks noChangeArrowheads="1"/>
          </p:cNvSpPr>
          <p:nvPr/>
        </p:nvSpPr>
        <p:spPr bwMode="auto">
          <a:xfrm>
            <a:off x="76200" y="6507163"/>
            <a:ext cx="8839200" cy="274637"/>
          </a:xfrm>
          <a:prstGeom prst="rect">
            <a:avLst/>
          </a:prstGeom>
          <a:noFill/>
          <a:ln w="9525">
            <a:noFill/>
            <a:miter lim="800000"/>
            <a:headEnd/>
            <a:tailEnd/>
          </a:ln>
          <a:effectLst/>
        </p:spPr>
        <p:txBody>
          <a:bodyPr>
            <a:spAutoFit/>
          </a:bodyPr>
          <a:lstStyle/>
          <a:p>
            <a:pPr>
              <a:spcBef>
                <a:spcPct val="50000"/>
              </a:spcBef>
              <a:defRPr/>
            </a:pPr>
            <a:r>
              <a:rPr lang="en-US" sz="1200" i="1"/>
              <a:t>Copyright </a:t>
            </a:r>
            <a:r>
              <a:rPr lang="en-US" sz="1200" i="1">
                <a:cs typeface="Arial" charset="0"/>
              </a:rPr>
              <a:t>© 2007 University of Fairfax. All rights reserved.</a:t>
            </a:r>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F6ACD1-3016-4077-8046-B1481B8880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iteseerx.ist.ps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ibrarian@ufairfax.edu" TargetMode="External"/><Relationship Id="rId2" Type="http://schemas.openxmlformats.org/officeDocument/2006/relationships/hyperlink" Target="mailto:ggrunow@ufairfax.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CiteSeer</a:t>
            </a:r>
            <a:br>
              <a:rPr lang="en-US" dirty="0" smtClean="0"/>
            </a:br>
            <a:r>
              <a:rPr lang="en-US" sz="2400" dirty="0" smtClean="0"/>
              <a:t>Free Digital Library</a:t>
            </a:r>
            <a:endParaRPr lang="en-US" sz="2400" dirty="0"/>
          </a:p>
        </p:txBody>
      </p:sp>
      <p:sp>
        <p:nvSpPr>
          <p:cNvPr id="3" name="Subtitle 2"/>
          <p:cNvSpPr>
            <a:spLocks noGrp="1"/>
          </p:cNvSpPr>
          <p:nvPr>
            <p:ph type="subTitle" idx="1"/>
          </p:nvPr>
        </p:nvSpPr>
        <p:spPr/>
        <p:txBody>
          <a:bodyPr/>
          <a:lstStyle/>
          <a:p>
            <a:r>
              <a:rPr lang="en-US" dirty="0" smtClean="0"/>
              <a:t>Tutorial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CiteSeer Account Holder Page</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0" y="1247390"/>
            <a:ext cx="9144000" cy="492678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CiteSeer Operation</a:t>
            </a:r>
            <a:endParaRPr lang="en-US" dirty="0"/>
          </a:p>
        </p:txBody>
      </p:sp>
      <p:sp>
        <p:nvSpPr>
          <p:cNvPr id="3" name="Content Placeholder 2"/>
          <p:cNvSpPr>
            <a:spLocks noGrp="1"/>
          </p:cNvSpPr>
          <p:nvPr>
            <p:ph idx="1"/>
          </p:nvPr>
        </p:nvSpPr>
        <p:spPr/>
        <p:txBody>
          <a:bodyPr/>
          <a:lstStyle/>
          <a:p>
            <a:r>
              <a:rPr lang="en-US" sz="2200" dirty="0" smtClean="0"/>
              <a:t>Go to Advanced Search</a:t>
            </a:r>
          </a:p>
          <a:p>
            <a:pPr>
              <a:buNone/>
            </a:pPr>
            <a:endParaRPr lang="en-US" sz="2200" dirty="0" smtClean="0"/>
          </a:p>
          <a:p>
            <a:r>
              <a:rPr lang="en-US" sz="2200" dirty="0" smtClean="0"/>
              <a:t>Several Text search boxes.  Recommend the use of key word</a:t>
            </a:r>
          </a:p>
          <a:p>
            <a:pPr>
              <a:buNone/>
            </a:pPr>
            <a:endParaRPr lang="en-US" sz="2200" dirty="0" smtClean="0"/>
          </a:p>
          <a:p>
            <a:r>
              <a:rPr lang="en-US" sz="2200" dirty="0" smtClean="0"/>
              <a:t>The search engine automatically defaults to the AND Boolean Operator between terms</a:t>
            </a:r>
          </a:p>
          <a:p>
            <a:pPr>
              <a:buNone/>
            </a:pPr>
            <a:endParaRPr lang="en-US" sz="2200" dirty="0" smtClean="0"/>
          </a:p>
          <a:p>
            <a:r>
              <a:rPr lang="en-US" sz="2200" dirty="0" smtClean="0"/>
              <a:t>The User can enter an article date range</a:t>
            </a:r>
          </a:p>
          <a:p>
            <a:pPr>
              <a:buNone/>
            </a:pPr>
            <a:endParaRPr lang="en-US" sz="2200" dirty="0" smtClean="0"/>
          </a:p>
          <a:p>
            <a:r>
              <a:rPr lang="en-US" sz="2200" dirty="0" smtClean="0"/>
              <a:t>Sort by Date (Descending) to see the most recent articles first</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CiteSeer Advanced Search</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0" y="1219200"/>
            <a:ext cx="9144000" cy="4953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Lower Half of Advanced Search Page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 y="1219200"/>
            <a:ext cx="9144000" cy="4953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Search	</a:t>
            </a:r>
            <a:endParaRPr lang="en-US" dirty="0"/>
          </a:p>
        </p:txBody>
      </p:sp>
      <p:sp>
        <p:nvSpPr>
          <p:cNvPr id="3" name="Content Placeholder 2"/>
          <p:cNvSpPr>
            <a:spLocks noGrp="1"/>
          </p:cNvSpPr>
          <p:nvPr>
            <p:ph idx="1"/>
          </p:nvPr>
        </p:nvSpPr>
        <p:spPr/>
        <p:txBody>
          <a:bodyPr/>
          <a:lstStyle/>
          <a:p>
            <a:r>
              <a:rPr lang="en-US" dirty="0" smtClean="0"/>
              <a:t>Search query of “cloud computing” and security in the keyword search box</a:t>
            </a:r>
          </a:p>
          <a:p>
            <a:endParaRPr lang="en-US" dirty="0" smtClean="0"/>
          </a:p>
          <a:p>
            <a:r>
              <a:rPr lang="en-US" dirty="0" smtClean="0"/>
              <a:t>Date range controlled for articles between the years 2009 and 2011</a:t>
            </a:r>
          </a:p>
          <a:p>
            <a:endParaRPr lang="en-US" dirty="0" smtClean="0"/>
          </a:p>
          <a:p>
            <a:r>
              <a:rPr lang="en-US" dirty="0" smtClean="0"/>
              <a:t>Results are set to be viewed in descending order by date</a:t>
            </a:r>
          </a:p>
          <a:p>
            <a:endParaRPr lang="en-US" dirty="0" smtClean="0"/>
          </a:p>
          <a:p>
            <a:r>
              <a:rPr lang="en-US" dirty="0" smtClean="0"/>
              <a:t>The following slide is a screen capture of the search query followed by the search results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Search</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295400"/>
            <a:ext cx="9144000" cy="48767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295400"/>
            <a:ext cx="9144000" cy="4876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Clicking into an Article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The following slide shows the entrance to an article after clicking on an article title from the results list</a:t>
            </a:r>
          </a:p>
          <a:p>
            <a:endParaRPr lang="en-US" dirty="0" smtClean="0"/>
          </a:p>
          <a:p>
            <a:r>
              <a:rPr lang="en-US" dirty="0" smtClean="0"/>
              <a:t>The next two slides after this illustrate the addition of the article to a saved collection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1219200"/>
            <a:ext cx="9144000" cy="4953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Article to Collection</a:t>
            </a:r>
            <a:endParaRPr lang="en-US"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0" y="1219200"/>
            <a:ext cx="9144000"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CiteSeer</a:t>
            </a:r>
            <a:endParaRPr lang="en-US" dirty="0"/>
          </a:p>
        </p:txBody>
      </p:sp>
      <p:sp>
        <p:nvSpPr>
          <p:cNvPr id="3" name="Content Placeholder 2"/>
          <p:cNvSpPr>
            <a:spLocks noGrp="1"/>
          </p:cNvSpPr>
          <p:nvPr>
            <p:ph idx="1"/>
          </p:nvPr>
        </p:nvSpPr>
        <p:spPr/>
        <p:txBody>
          <a:bodyPr/>
          <a:lstStyle/>
          <a:p>
            <a:r>
              <a:rPr lang="en-US" dirty="0" smtClean="0"/>
              <a:t>Located at </a:t>
            </a:r>
            <a:r>
              <a:rPr lang="en-US" dirty="0" smtClean="0">
                <a:hlinkClick r:id="rId2"/>
              </a:rPr>
              <a:t>http://citeseerx.ist.psu.edu/</a:t>
            </a:r>
            <a:endParaRPr lang="en-US" dirty="0" smtClean="0"/>
          </a:p>
          <a:p>
            <a:r>
              <a:rPr lang="en-US" dirty="0" smtClean="0"/>
              <a:t>Development began in 1997 at NEC Research Institute and was taken over by Penn State in 2003</a:t>
            </a:r>
          </a:p>
          <a:p>
            <a:r>
              <a:rPr lang="en-US" dirty="0" smtClean="0"/>
              <a:t>Digital library and search engine</a:t>
            </a:r>
          </a:p>
          <a:p>
            <a:r>
              <a:rPr lang="en-US" dirty="0" smtClean="0"/>
              <a:t>Over 750,000 documents have been indexed</a:t>
            </a:r>
          </a:p>
          <a:p>
            <a:r>
              <a:rPr lang="en-US" dirty="0" smtClean="0"/>
              <a:t>Specializes primarily in computer and information science literature</a:t>
            </a:r>
          </a:p>
          <a:p>
            <a:r>
              <a:rPr lang="en-US" dirty="0" smtClean="0"/>
              <a:t>Maintained by The Pennsylvania State University College of Information Science and Technology</a:t>
            </a:r>
          </a:p>
          <a:p>
            <a:r>
              <a:rPr lang="en-US" dirty="0" smtClean="0"/>
              <a:t>The following two slides show a list of features from CiteSeer and a screen capture of the CiteSeer home page……….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 y="1219200"/>
            <a:ext cx="9144000" cy="5105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Tool</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monitoring tool is accessible from the abstract page of each article</a:t>
            </a:r>
          </a:p>
          <a:p>
            <a:endParaRPr lang="en-US" dirty="0" smtClean="0"/>
          </a:p>
          <a:p>
            <a:r>
              <a:rPr lang="en-US" dirty="0" smtClean="0"/>
              <a:t>See the next slide…….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Tool</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1295400"/>
            <a:ext cx="9144000" cy="4876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MetaCart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From monitoring the user can choose to place the article into the MetaCart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MetaCart Tool</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1219200"/>
            <a:ext cx="9144000" cy="5029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Contact Information</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If you have any questions please contact me.</a:t>
            </a:r>
          </a:p>
          <a:p>
            <a:pPr algn="ctr">
              <a:buNone/>
            </a:pPr>
            <a:endParaRPr lang="en-US" dirty="0" smtClean="0"/>
          </a:p>
          <a:p>
            <a:pPr algn="ctr">
              <a:buNone/>
            </a:pPr>
            <a:r>
              <a:rPr lang="en-US" dirty="0" smtClean="0"/>
              <a:t>Gregg Grunow</a:t>
            </a:r>
          </a:p>
          <a:p>
            <a:pPr algn="ctr">
              <a:buNone/>
            </a:pPr>
            <a:r>
              <a:rPr lang="en-US" dirty="0" smtClean="0"/>
              <a:t>Online Librarian</a:t>
            </a:r>
          </a:p>
          <a:p>
            <a:pPr algn="ctr">
              <a:buNone/>
            </a:pPr>
            <a:endParaRPr lang="en-US" dirty="0" smtClean="0"/>
          </a:p>
          <a:p>
            <a:pPr algn="ctr">
              <a:buNone/>
            </a:pPr>
            <a:r>
              <a:rPr lang="en-US" dirty="0" smtClean="0">
                <a:hlinkClick r:id="rId2"/>
              </a:rPr>
              <a:t>ggrunow@ufairfax.edu</a:t>
            </a:r>
            <a:endParaRPr lang="en-US" dirty="0" smtClean="0"/>
          </a:p>
          <a:p>
            <a:pPr algn="ctr">
              <a:buNone/>
            </a:pPr>
            <a:r>
              <a:rPr lang="en-US" dirty="0" smtClean="0"/>
              <a:t>Or</a:t>
            </a:r>
          </a:p>
          <a:p>
            <a:pPr algn="ctr">
              <a:buNone/>
            </a:pPr>
            <a:r>
              <a:rPr lang="en-US" dirty="0" smtClean="0">
                <a:hlinkClick r:id="rId3"/>
              </a:rPr>
              <a:t>librarian@ufairfax.edu</a:t>
            </a:r>
            <a:endParaRPr lang="en-US" dirty="0" smtClean="0"/>
          </a:p>
          <a:p>
            <a:pPr algn="ct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Features of CiteSeer Listed on Their About Us Page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219200"/>
            <a:ext cx="9144000" cy="510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CiteSeer Home Page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247390"/>
            <a:ext cx="9144000" cy="492678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a:t>
            </a:r>
            <a:endParaRPr lang="en-US" dirty="0"/>
          </a:p>
        </p:txBody>
      </p:sp>
      <p:sp>
        <p:nvSpPr>
          <p:cNvPr id="3" name="Content Placeholder 2"/>
          <p:cNvSpPr>
            <a:spLocks noGrp="1"/>
          </p:cNvSpPr>
          <p:nvPr>
            <p:ph idx="1"/>
          </p:nvPr>
        </p:nvSpPr>
        <p:spPr/>
        <p:txBody>
          <a:bodyPr/>
          <a:lstStyle/>
          <a:p>
            <a:r>
              <a:rPr lang="en-US" dirty="0" smtClean="0"/>
              <a:t>The home page provides direct access to the: </a:t>
            </a:r>
          </a:p>
          <a:p>
            <a:pPr>
              <a:buNone/>
            </a:pPr>
            <a:r>
              <a:rPr lang="en-US" dirty="0" smtClean="0"/>
              <a:t>            Most Cited Documents</a:t>
            </a:r>
          </a:p>
          <a:p>
            <a:pPr>
              <a:buNone/>
            </a:pPr>
            <a:r>
              <a:rPr lang="en-US" dirty="0" smtClean="0"/>
              <a:t>            Most Cited Citations</a:t>
            </a:r>
          </a:p>
          <a:p>
            <a:pPr>
              <a:buNone/>
            </a:pPr>
            <a:r>
              <a:rPr lang="en-US" dirty="0" smtClean="0"/>
              <a:t>            Most Cited Authors</a:t>
            </a:r>
          </a:p>
          <a:p>
            <a:pPr>
              <a:buNone/>
            </a:pPr>
            <a:endParaRPr lang="en-US" dirty="0" smtClean="0"/>
          </a:p>
          <a:p>
            <a:r>
              <a:rPr lang="en-US" dirty="0" smtClean="0"/>
              <a:t>The next three slides show a sample list of links from all three of the categories listed above.  Each list of links is in descending order from most citations to least.  These are articles, citations and authors works most cited by other authors</a:t>
            </a:r>
          </a:p>
          <a:p>
            <a:pPr>
              <a:buNone/>
            </a:pPr>
            <a:r>
              <a:rPr lang="en-US" dirty="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Cited Articles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247390"/>
            <a:ext cx="9144000" cy="492678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Cited Citations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247388"/>
            <a:ext cx="9144000" cy="492678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Cited Authors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247390"/>
            <a:ext cx="9144000" cy="49267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CiteSeer Accounts</a:t>
            </a:r>
            <a:endParaRPr lang="en-US" dirty="0"/>
          </a:p>
        </p:txBody>
      </p:sp>
      <p:sp>
        <p:nvSpPr>
          <p:cNvPr id="3" name="Content Placeholder 2"/>
          <p:cNvSpPr>
            <a:spLocks noGrp="1"/>
          </p:cNvSpPr>
          <p:nvPr>
            <p:ph idx="1"/>
          </p:nvPr>
        </p:nvSpPr>
        <p:spPr/>
        <p:txBody>
          <a:bodyPr/>
          <a:lstStyle/>
          <a:p>
            <a:r>
              <a:rPr lang="en-US" dirty="0" smtClean="0"/>
              <a:t>Users do not need an account to search and view articles</a:t>
            </a:r>
          </a:p>
          <a:p>
            <a:endParaRPr lang="en-US" dirty="0" smtClean="0"/>
          </a:p>
          <a:p>
            <a:r>
              <a:rPr lang="en-US" dirty="0" smtClean="0"/>
              <a:t>Obtaining a free account does allow the user to access several helpful tools such as saving and organizing articles into collections, monitoring changes in articles, saving article metadata and keeping up with database news</a:t>
            </a:r>
          </a:p>
          <a:p>
            <a:endParaRPr lang="en-US" dirty="0" smtClean="0"/>
          </a:p>
          <a:p>
            <a:r>
              <a:rPr lang="en-US" dirty="0" smtClean="0"/>
              <a:t>The next slide shows the CiteSeer  homepage as seen by an account holder</a:t>
            </a:r>
            <a:endParaRPr lang="en-US" dirty="0"/>
          </a:p>
        </p:txBody>
      </p:sp>
    </p:spTree>
  </p:cSld>
  <p:clrMapOvr>
    <a:masterClrMapping/>
  </p:clrMapOvr>
</p:sld>
</file>

<file path=ppt/theme/theme1.xml><?xml version="1.0" encoding="utf-8"?>
<a:theme xmlns:a="http://schemas.openxmlformats.org/drawingml/2006/main" name="NewSlideTemplate">
  <a:themeElements>
    <a:clrScheme name="NewSlid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Slid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Slid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Slid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Slid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Slid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Slid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Slid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Slid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Slid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Slid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Slid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Slid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Slid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NewSlideTemplate-sample</Template>
  <TotalTime>303</TotalTime>
  <Words>457</Words>
  <Application>Microsoft Office PowerPoint</Application>
  <PresentationFormat>On-screen Show (4:3)</PresentationFormat>
  <Paragraphs>83</Paragraphs>
  <Slides>25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NewSlideTemplate</vt:lpstr>
      <vt:lpstr>CiteSeer Free Digital Library</vt:lpstr>
      <vt:lpstr>About CiteSeer</vt:lpstr>
      <vt:lpstr>Features of CiteSeer Listed on Their About Us Page</vt:lpstr>
      <vt:lpstr>CiteSeer Home Page</vt:lpstr>
      <vt:lpstr>Home Page</vt:lpstr>
      <vt:lpstr>Most Cited Articles</vt:lpstr>
      <vt:lpstr>Most Cited Citations</vt:lpstr>
      <vt:lpstr>Most Cited Authors</vt:lpstr>
      <vt:lpstr>Free CiteSeer Accounts</vt:lpstr>
      <vt:lpstr>My CiteSeer Account Holder Page</vt:lpstr>
      <vt:lpstr>CiteSeer Operation</vt:lpstr>
      <vt:lpstr>CiteSeer Advanced Search</vt:lpstr>
      <vt:lpstr>Lower Half of Advanced Search Page</vt:lpstr>
      <vt:lpstr>Sample Search </vt:lpstr>
      <vt:lpstr>Sample Search</vt:lpstr>
      <vt:lpstr>Search Results</vt:lpstr>
      <vt:lpstr>Clicking into an Article</vt:lpstr>
      <vt:lpstr>Article</vt:lpstr>
      <vt:lpstr>Add Article to Collection</vt:lpstr>
      <vt:lpstr>Collection</vt:lpstr>
      <vt:lpstr>Monitoring Tool</vt:lpstr>
      <vt:lpstr>Monitoring Tool</vt:lpstr>
      <vt:lpstr>MetaCart</vt:lpstr>
      <vt:lpstr>MetaCart Tool</vt:lpstr>
      <vt:lpstr>Questions and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CiteSeer Free Digital Library</dc:title>
  <dc:creator>Grunow</dc:creator>
  <cp:lastModifiedBy>Brittany Ford</cp:lastModifiedBy>
  <cp:revision>52</cp:revision>
  <dcterms:created xsi:type="dcterms:W3CDTF">2011-05-31T11:09:26Z</dcterms:created>
  <dcterms:modified xsi:type="dcterms:W3CDTF">2015-10-16T20:08:55Z</dcterms:modified>
</cp:coreProperties>
</file>