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0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57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1219200" y="0"/>
            <a:ext cx="0" cy="14478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" y="6507163"/>
            <a:ext cx="8839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/>
              <a:t>Copyright </a:t>
            </a:r>
            <a:r>
              <a:rPr lang="en-US" sz="1200" i="1">
                <a:cs typeface="Arial" charset="0"/>
              </a:rPr>
              <a:t>© 2007 University of Fairfax. All rights reserved.</a:t>
            </a:r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4932AC-FAEC-4430-9D61-97C7B290BC90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2390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0572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1066800" y="0"/>
            <a:ext cx="0" cy="12192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6200" y="6507163"/>
            <a:ext cx="8839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/>
              <a:t>Copyright </a:t>
            </a:r>
            <a:r>
              <a:rPr lang="en-US" sz="1200" i="1">
                <a:cs typeface="Arial" charset="0"/>
              </a:rPr>
              <a:t>© 2007 University of Fairfax. All rights reserved.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1854DD-90FA-4272-817B-193B57AEC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ibrarian@ufairfax.edu" TargetMode="External"/><Relationship Id="rId2" Type="http://schemas.openxmlformats.org/officeDocument/2006/relationships/hyperlink" Target="mailto:ggrunow@ufairfax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Directory of Open Access Journals</a:t>
            </a:r>
            <a:br>
              <a:rPr lang="en-US" dirty="0" smtClean="0"/>
            </a:br>
            <a:r>
              <a:rPr lang="en-US" dirty="0" smtClean="0"/>
              <a:t>(DOAJ)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tutorial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and Article Searching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0" y="1247390"/>
            <a:ext cx="9140339" cy="4924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200" dirty="0" smtClean="0"/>
              <a:t>If you have any questions please contact me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Gregg Grunow</a:t>
            </a:r>
          </a:p>
          <a:p>
            <a:pPr algn="ctr">
              <a:buNone/>
            </a:pPr>
            <a:r>
              <a:rPr lang="en-US" sz="3200" dirty="0" smtClean="0"/>
              <a:t>Online Librarian</a:t>
            </a:r>
          </a:p>
          <a:p>
            <a:pPr algn="ctr">
              <a:buNone/>
            </a:pPr>
            <a:r>
              <a:rPr lang="en-US" sz="3200" dirty="0" smtClean="0">
                <a:hlinkClick r:id="rId2"/>
              </a:rPr>
              <a:t>ggrunow@ufairfax.edu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Or</a:t>
            </a:r>
          </a:p>
          <a:p>
            <a:pPr algn="ctr">
              <a:buNone/>
            </a:pPr>
            <a:r>
              <a:rPr lang="en-US" sz="3200" dirty="0" smtClean="0">
                <a:hlinkClick r:id="rId3"/>
              </a:rPr>
              <a:t>librarian@ufairfax.edu</a:t>
            </a:r>
            <a:endParaRPr lang="en-US" sz="3200" dirty="0" smtClean="0"/>
          </a:p>
          <a:p>
            <a:pPr algn="ctr"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Scholarly Journal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DOAJ is a project providing searchable access to scholarly and scientific articles</a:t>
            </a:r>
          </a:p>
          <a:p>
            <a:endParaRPr lang="en-US" dirty="0" smtClean="0"/>
          </a:p>
          <a:p>
            <a:r>
              <a:rPr lang="en-US" dirty="0" smtClean="0"/>
              <a:t>All journals chosen by DOAJ must not received funding from either the journal’s readers or their institutions.  In other words they must not be subscription supported</a:t>
            </a:r>
          </a:p>
          <a:p>
            <a:endParaRPr lang="en-US" dirty="0" smtClean="0"/>
          </a:p>
          <a:p>
            <a:r>
              <a:rPr lang="en-US" dirty="0" smtClean="0"/>
              <a:t>All participating journals must use some type of quality control system for their articles such as a peer review or similar or editorial review system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Directory of Open Access Journals Home Page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012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of December 1, 2011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Directory of Open Access Journals contains:</a:t>
            </a:r>
          </a:p>
          <a:p>
            <a:pPr>
              <a:buNone/>
            </a:pPr>
            <a:r>
              <a:rPr lang="en-US" dirty="0" smtClean="0"/>
              <a:t>                  7306 journals</a:t>
            </a:r>
          </a:p>
          <a:p>
            <a:pPr>
              <a:buNone/>
            </a:pPr>
            <a:r>
              <a:rPr lang="en-US" dirty="0" smtClean="0"/>
              <a:t>                  3439 article searchable journals</a:t>
            </a:r>
          </a:p>
          <a:p>
            <a:pPr>
              <a:buNone/>
            </a:pPr>
            <a:r>
              <a:rPr lang="en-US" dirty="0" smtClean="0"/>
              <a:t>                  693435 articles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Within the above journals are:</a:t>
            </a:r>
          </a:p>
          <a:p>
            <a:pPr>
              <a:buNone/>
            </a:pPr>
            <a:r>
              <a:rPr lang="en-US" dirty="0" smtClean="0"/>
              <a:t>                  310 Computer Science Journals</a:t>
            </a:r>
          </a:p>
          <a:p>
            <a:pPr>
              <a:buNone/>
            </a:pPr>
            <a:r>
              <a:rPr lang="en-US" dirty="0" smtClean="0"/>
              <a:t>                  91 Technology Journals</a:t>
            </a:r>
          </a:p>
          <a:p>
            <a:pPr>
              <a:buNone/>
            </a:pPr>
            <a:r>
              <a:rPr lang="en-US" dirty="0" smtClean="0"/>
              <a:t>                  127 Law Journals</a:t>
            </a:r>
          </a:p>
          <a:p>
            <a:pPr>
              <a:buNone/>
            </a:pPr>
            <a:r>
              <a:rPr lang="en-US" dirty="0" smtClean="0"/>
              <a:t>                  227 Business Management Journals 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Browsing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DOAJ journals can be browsed by title alphabetically with an A B C D E……….tool bar</a:t>
            </a:r>
          </a:p>
          <a:p>
            <a:endParaRPr lang="en-US" dirty="0" smtClean="0"/>
          </a:p>
          <a:p>
            <a:r>
              <a:rPr lang="en-US" dirty="0" smtClean="0"/>
              <a:t>DOAJ journals can be browsed through a subject tree.  There is a short list of major topic areas which with a mouse click can be expandable to a large list of topics and subtopics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Browse</a:t>
            </a:r>
            <a:endParaRPr lang="en-US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47388"/>
            <a:ext cx="9144000" cy="492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DOAJ  journals can also be searched</a:t>
            </a:r>
          </a:p>
          <a:p>
            <a:endParaRPr lang="en-US" dirty="0" smtClean="0"/>
          </a:p>
          <a:p>
            <a:r>
              <a:rPr lang="en-US" dirty="0" smtClean="0"/>
              <a:t>There is a single journal search bar on the DOAJ home page for searching for journals as a whole.  Not by individual articles</a:t>
            </a:r>
          </a:p>
          <a:p>
            <a:endParaRPr lang="en-US" dirty="0" smtClean="0"/>
          </a:p>
          <a:p>
            <a:r>
              <a:rPr lang="en-US" dirty="0" smtClean="0"/>
              <a:t>As an example, I did a journal search for the subject,</a:t>
            </a:r>
          </a:p>
          <a:p>
            <a:pPr>
              <a:buNone/>
            </a:pPr>
            <a:r>
              <a:rPr lang="en-US" dirty="0" smtClean="0"/>
              <a:t>    “Information Security”  The results list of journal titles follow: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“Information Security” Journal Search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EURASIP Journal on Information Security</a:t>
            </a:r>
          </a:p>
          <a:p>
            <a:r>
              <a:rPr lang="en-US" sz="1600" dirty="0" smtClean="0"/>
              <a:t>Information</a:t>
            </a:r>
          </a:p>
          <a:p>
            <a:r>
              <a:rPr lang="en-US" sz="1600" dirty="0" smtClean="0"/>
              <a:t>Information Security: An International Journal</a:t>
            </a:r>
          </a:p>
          <a:p>
            <a:r>
              <a:rPr lang="en-US" sz="1600" dirty="0" smtClean="0"/>
              <a:t>The International Arab Journal of Information Technology</a:t>
            </a:r>
          </a:p>
          <a:p>
            <a:r>
              <a:rPr lang="en-US" sz="1600" dirty="0" smtClean="0"/>
              <a:t>International Journal of Communication of Networks and Information Security</a:t>
            </a:r>
          </a:p>
          <a:p>
            <a:r>
              <a:rPr lang="en-US" sz="1600" dirty="0" smtClean="0"/>
              <a:t>International Journal of Computational Intelligence and Information Security</a:t>
            </a:r>
          </a:p>
          <a:p>
            <a:r>
              <a:rPr lang="en-US" sz="1600" dirty="0" smtClean="0"/>
              <a:t>International Journal of Computer Network and Information Security</a:t>
            </a:r>
          </a:p>
          <a:p>
            <a:r>
              <a:rPr lang="en-US" sz="1600" dirty="0" smtClean="0"/>
              <a:t>International Journal of Computer Science and Information Security</a:t>
            </a:r>
          </a:p>
          <a:p>
            <a:r>
              <a:rPr lang="en-US" sz="1600" dirty="0" smtClean="0"/>
              <a:t>International Journal of Computer Science and Network Security</a:t>
            </a:r>
          </a:p>
          <a:p>
            <a:r>
              <a:rPr lang="en-US" sz="1600" dirty="0" smtClean="0"/>
              <a:t>International Journal of Database Management Systems</a:t>
            </a:r>
          </a:p>
          <a:p>
            <a:r>
              <a:rPr lang="en-US" sz="1600" dirty="0" smtClean="0"/>
              <a:t>International Journal of Doctoral Studies</a:t>
            </a:r>
          </a:p>
          <a:p>
            <a:r>
              <a:rPr lang="en-US" sz="1600" dirty="0" smtClean="0"/>
              <a:t>International Journal of Network Security</a:t>
            </a:r>
          </a:p>
          <a:p>
            <a:r>
              <a:rPr lang="en-US" sz="1600" dirty="0" smtClean="0"/>
              <a:t>International Journal of Security</a:t>
            </a:r>
          </a:p>
          <a:p>
            <a:r>
              <a:rPr lang="en-US" sz="1600" dirty="0" smtClean="0"/>
              <a:t>Journal of Information Security</a:t>
            </a:r>
          </a:p>
          <a:p>
            <a:r>
              <a:rPr lang="en-US" sz="1600" dirty="0" smtClean="0"/>
              <a:t>Journal of Security Engineering</a:t>
            </a:r>
          </a:p>
          <a:p>
            <a:r>
              <a:rPr lang="en-US" sz="1600" dirty="0" smtClean="0"/>
              <a:t>Journal of Applied Computer Science and Mathematics</a:t>
            </a:r>
            <a:br>
              <a:rPr lang="en-US" sz="1600" dirty="0" smtClean="0"/>
            </a:b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DOAJ home page contains a system for searching by article.</a:t>
            </a:r>
          </a:p>
          <a:p>
            <a:endParaRPr lang="en-US" dirty="0" smtClean="0"/>
          </a:p>
          <a:p>
            <a:r>
              <a:rPr lang="en-US" dirty="0" smtClean="0"/>
              <a:t>There are two search boxes connected with an ability to use the And, Or and Not Boolean search operators.</a:t>
            </a:r>
          </a:p>
          <a:p>
            <a:endParaRPr lang="en-US" dirty="0" smtClean="0"/>
          </a:p>
          <a:p>
            <a:r>
              <a:rPr lang="en-US" dirty="0" smtClean="0"/>
              <a:t>In addition each search bar has a drop down menu for adding further search options which include: Search By…All Fields, Title, Journal Title, ISSN, Author, Keywords and Abstract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SlideTemplate">
  <a:themeElements>
    <a:clrScheme name="NewSlid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Slide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Slid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Slid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Slid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Slid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Slid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Slid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Slid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NewSlideTemplate-sample</Template>
  <TotalTime>114</TotalTime>
  <Words>440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NewSlideTemplate</vt:lpstr>
      <vt:lpstr>Directory of Open Access Journals (DOAJ)</vt:lpstr>
      <vt:lpstr>Free Scholarly Journal Articles</vt:lpstr>
      <vt:lpstr>Directory of Open Access Journals Home Page</vt:lpstr>
      <vt:lpstr>As of December 1, 2011 </vt:lpstr>
      <vt:lpstr>Journal Browsing</vt:lpstr>
      <vt:lpstr>Journal Browse</vt:lpstr>
      <vt:lpstr>Journal Searching</vt:lpstr>
      <vt:lpstr>“Information Security” Journal Search Results</vt:lpstr>
      <vt:lpstr>Article Search</vt:lpstr>
      <vt:lpstr>Journal and Article Searching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Directory of Open Access Journals</dc:title>
  <dc:creator>Grunow</dc:creator>
  <cp:lastModifiedBy>Brittany Ford</cp:lastModifiedBy>
  <cp:revision>18</cp:revision>
  <dcterms:created xsi:type="dcterms:W3CDTF">2011-12-02T13:00:52Z</dcterms:created>
  <dcterms:modified xsi:type="dcterms:W3CDTF">2015-10-16T20:11:53Z</dcterms:modified>
</cp:coreProperties>
</file>