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8"/>
  </p:handoutMasterIdLst>
  <p:sldIdLst>
    <p:sldId id="305" r:id="rId2"/>
    <p:sldId id="281" r:id="rId3"/>
    <p:sldId id="260" r:id="rId4"/>
    <p:sldId id="283" r:id="rId5"/>
    <p:sldId id="301" r:id="rId6"/>
    <p:sldId id="284" r:id="rId7"/>
    <p:sldId id="302" r:id="rId8"/>
    <p:sldId id="285" r:id="rId9"/>
    <p:sldId id="303" r:id="rId10"/>
    <p:sldId id="286" r:id="rId11"/>
    <p:sldId id="304" r:id="rId12"/>
    <p:sldId id="282" r:id="rId13"/>
    <p:sldId id="306" r:id="rId14"/>
    <p:sldId id="307" r:id="rId15"/>
    <p:sldId id="308" r:id="rId16"/>
    <p:sldId id="309" r:id="rId17"/>
  </p:sldIdLst>
  <p:sldSz cx="9144000" cy="6858000" type="screen4x3"/>
  <p:notesSz cx="6858000" cy="9144000"/>
  <p:custDataLst>
    <p:tags r:id="rId19"/>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a:srgbClr val="C0C0C0"/>
    <a:srgbClr val="FFFF00"/>
    <a:srgbClr val="DDDDDD"/>
    <a:srgbClr val="FFFF66"/>
    <a:srgbClr val="80008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7" autoAdjust="0"/>
    <p:restoredTop sz="94660"/>
  </p:normalViewPr>
  <p:slideViewPr>
    <p:cSldViewPr>
      <p:cViewPr varScale="1">
        <p:scale>
          <a:sx n="56" d="100"/>
          <a:sy n="56" d="100"/>
        </p:scale>
        <p:origin x="1068"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en-US"/>
          </a:p>
        </p:txBody>
      </p:sp>
      <p:sp>
        <p:nvSpPr>
          <p:cNvPr id="307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en-US"/>
          </a:p>
        </p:txBody>
      </p:sp>
      <p:sp>
        <p:nvSpPr>
          <p:cNvPr id="307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n-US"/>
          </a:p>
        </p:txBody>
      </p:sp>
      <p:sp>
        <p:nvSpPr>
          <p:cNvPr id="307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9F2AA85D-50E3-48E7-A004-3D7553B39B76}" type="slidenum">
              <a:rPr lang="en-US"/>
              <a:pPr>
                <a:defRPr/>
              </a:pPr>
              <a:t>‹#›</a:t>
            </a:fld>
            <a:endParaRPr lang="en-US"/>
          </a:p>
        </p:txBody>
      </p:sp>
    </p:spTree>
    <p:extLst>
      <p:ext uri="{BB962C8B-B14F-4D97-AF65-F5344CB8AC3E}">
        <p14:creationId xmlns:p14="http://schemas.microsoft.com/office/powerpoint/2010/main" val="282956746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B52B5E7-B71D-4CBE-A72B-CF84E05BFC8A}" type="slidenum">
              <a:rPr lang="en-US"/>
              <a:pPr>
                <a:defRPr/>
              </a:pPr>
              <a:t>‹#›</a:t>
            </a:fld>
            <a:endParaRPr lang="en-US"/>
          </a:p>
        </p:txBody>
      </p:sp>
    </p:spTree>
    <p:extLst>
      <p:ext uri="{BB962C8B-B14F-4D97-AF65-F5344CB8AC3E}">
        <p14:creationId xmlns:p14="http://schemas.microsoft.com/office/powerpoint/2010/main" val="2357709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11739C1-B6B0-43F8-80FB-8BFE43DA1F52}" type="slidenum">
              <a:rPr lang="en-US"/>
              <a:pPr>
                <a:defRPr/>
              </a:pPr>
              <a:t>‹#›</a:t>
            </a:fld>
            <a:endParaRPr lang="en-US"/>
          </a:p>
        </p:txBody>
      </p:sp>
    </p:spTree>
    <p:extLst>
      <p:ext uri="{BB962C8B-B14F-4D97-AF65-F5344CB8AC3E}">
        <p14:creationId xmlns:p14="http://schemas.microsoft.com/office/powerpoint/2010/main" val="3338033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B54EAC4-C22A-4FE3-A776-23AAFF61299F}" type="slidenum">
              <a:rPr lang="en-US"/>
              <a:pPr>
                <a:defRPr/>
              </a:pPr>
              <a:t>‹#›</a:t>
            </a:fld>
            <a:endParaRPr lang="en-US"/>
          </a:p>
        </p:txBody>
      </p:sp>
    </p:spTree>
    <p:extLst>
      <p:ext uri="{BB962C8B-B14F-4D97-AF65-F5344CB8AC3E}">
        <p14:creationId xmlns:p14="http://schemas.microsoft.com/office/powerpoint/2010/main" val="3329993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B8157C7-E1BC-4DB4-8EF5-81E83036D6DD}" type="slidenum">
              <a:rPr lang="en-US"/>
              <a:pPr>
                <a:defRPr/>
              </a:pPr>
              <a:t>‹#›</a:t>
            </a:fld>
            <a:endParaRPr lang="en-US"/>
          </a:p>
        </p:txBody>
      </p:sp>
    </p:spTree>
    <p:extLst>
      <p:ext uri="{BB962C8B-B14F-4D97-AF65-F5344CB8AC3E}">
        <p14:creationId xmlns:p14="http://schemas.microsoft.com/office/powerpoint/2010/main" val="1682419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D9B648-88C3-4425-BEDC-5FE56182F425}" type="slidenum">
              <a:rPr lang="en-US"/>
              <a:pPr>
                <a:defRPr/>
              </a:pPr>
              <a:t>‹#›</a:t>
            </a:fld>
            <a:endParaRPr lang="en-US"/>
          </a:p>
        </p:txBody>
      </p:sp>
    </p:spTree>
    <p:extLst>
      <p:ext uri="{BB962C8B-B14F-4D97-AF65-F5344CB8AC3E}">
        <p14:creationId xmlns:p14="http://schemas.microsoft.com/office/powerpoint/2010/main" val="3339572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0554877-3C8C-4B61-8670-EF674035CBAF}" type="slidenum">
              <a:rPr lang="en-US"/>
              <a:pPr>
                <a:defRPr/>
              </a:pPr>
              <a:t>‹#›</a:t>
            </a:fld>
            <a:endParaRPr lang="en-US"/>
          </a:p>
        </p:txBody>
      </p:sp>
    </p:spTree>
    <p:extLst>
      <p:ext uri="{BB962C8B-B14F-4D97-AF65-F5344CB8AC3E}">
        <p14:creationId xmlns:p14="http://schemas.microsoft.com/office/powerpoint/2010/main" val="217808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6D8CFFE-34EC-4753-9048-6B31BB6C9625}" type="slidenum">
              <a:rPr lang="en-US"/>
              <a:pPr>
                <a:defRPr/>
              </a:pPr>
              <a:t>‹#›</a:t>
            </a:fld>
            <a:endParaRPr lang="en-US"/>
          </a:p>
        </p:txBody>
      </p:sp>
    </p:spTree>
    <p:extLst>
      <p:ext uri="{BB962C8B-B14F-4D97-AF65-F5344CB8AC3E}">
        <p14:creationId xmlns:p14="http://schemas.microsoft.com/office/powerpoint/2010/main" val="419322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D789F69-168A-4158-B1FD-CC433874EF1B}" type="slidenum">
              <a:rPr lang="en-US"/>
              <a:pPr>
                <a:defRPr/>
              </a:pPr>
              <a:t>‹#›</a:t>
            </a:fld>
            <a:endParaRPr lang="en-US"/>
          </a:p>
        </p:txBody>
      </p:sp>
    </p:spTree>
    <p:extLst>
      <p:ext uri="{BB962C8B-B14F-4D97-AF65-F5344CB8AC3E}">
        <p14:creationId xmlns:p14="http://schemas.microsoft.com/office/powerpoint/2010/main" val="1635550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5A6096D-4AF3-4EEB-8675-6824D1A2B8C5}" type="slidenum">
              <a:rPr lang="en-US"/>
              <a:pPr>
                <a:defRPr/>
              </a:pPr>
              <a:t>‹#›</a:t>
            </a:fld>
            <a:endParaRPr lang="en-US"/>
          </a:p>
        </p:txBody>
      </p:sp>
    </p:spTree>
    <p:extLst>
      <p:ext uri="{BB962C8B-B14F-4D97-AF65-F5344CB8AC3E}">
        <p14:creationId xmlns:p14="http://schemas.microsoft.com/office/powerpoint/2010/main" val="473350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47422A6-CBFD-47BE-92DD-3758DF04049D}" type="slidenum">
              <a:rPr lang="en-US"/>
              <a:pPr>
                <a:defRPr/>
              </a:pPr>
              <a:t>‹#›</a:t>
            </a:fld>
            <a:endParaRPr lang="en-US"/>
          </a:p>
        </p:txBody>
      </p:sp>
    </p:spTree>
    <p:extLst>
      <p:ext uri="{BB962C8B-B14F-4D97-AF65-F5344CB8AC3E}">
        <p14:creationId xmlns:p14="http://schemas.microsoft.com/office/powerpoint/2010/main" val="1839944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033A86F-93FB-4013-84B5-90BB8DD38F41}" type="slidenum">
              <a:rPr lang="en-US"/>
              <a:pPr>
                <a:defRPr/>
              </a:pPr>
              <a:t>‹#›</a:t>
            </a:fld>
            <a:endParaRPr lang="en-US"/>
          </a:p>
        </p:txBody>
      </p:sp>
    </p:spTree>
    <p:extLst>
      <p:ext uri="{BB962C8B-B14F-4D97-AF65-F5344CB8AC3E}">
        <p14:creationId xmlns:p14="http://schemas.microsoft.com/office/powerpoint/2010/main" val="971986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0CE31E7A-CDDB-4190-8A6F-A3E010F35FE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Line 2"/>
          <p:cNvSpPr>
            <a:spLocks noChangeShapeType="1"/>
          </p:cNvSpPr>
          <p:nvPr/>
        </p:nvSpPr>
        <p:spPr bwMode="auto">
          <a:xfrm>
            <a:off x="0" y="6172200"/>
            <a:ext cx="9144000" cy="0"/>
          </a:xfrm>
          <a:prstGeom prst="line">
            <a:avLst/>
          </a:prstGeom>
          <a:noFill/>
          <a:ln w="381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3075" name="Picture 3"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55713"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Line 4"/>
          <p:cNvSpPr>
            <a:spLocks noChangeShapeType="1"/>
          </p:cNvSpPr>
          <p:nvPr/>
        </p:nvSpPr>
        <p:spPr bwMode="auto">
          <a:xfrm>
            <a:off x="0" y="1447800"/>
            <a:ext cx="9144000" cy="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7" name="Line 5"/>
          <p:cNvSpPr>
            <a:spLocks noChangeShapeType="1"/>
          </p:cNvSpPr>
          <p:nvPr/>
        </p:nvSpPr>
        <p:spPr bwMode="auto">
          <a:xfrm>
            <a:off x="1219200" y="0"/>
            <a:ext cx="0" cy="144780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8" name="Text Box 6"/>
          <p:cNvSpPr txBox="1">
            <a:spLocks noChangeArrowheads="1"/>
          </p:cNvSpPr>
          <p:nvPr/>
        </p:nvSpPr>
        <p:spPr bwMode="auto">
          <a:xfrm>
            <a:off x="0" y="6400800"/>
            <a:ext cx="88392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200" i="1"/>
              <a:t>Copyright </a:t>
            </a:r>
            <a:r>
              <a:rPr lang="en-US" altLang="en-US" sz="1200" i="1">
                <a:cs typeface="Arial" panose="020B0604020202020204" pitchFamily="34" charset="0"/>
              </a:rPr>
              <a:t>© 2008 University of Fairfax. All rights reserved.</a:t>
            </a:r>
          </a:p>
        </p:txBody>
      </p:sp>
      <p:sp>
        <p:nvSpPr>
          <p:cNvPr id="3079" name="Rectangle 7"/>
          <p:cNvSpPr>
            <a:spLocks noChangeArrowheads="1"/>
          </p:cNvSpPr>
          <p:nvPr/>
        </p:nvSpPr>
        <p:spPr bwMode="auto">
          <a:xfrm>
            <a:off x="914400" y="1676400"/>
            <a:ext cx="76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080" name="Text Box 8"/>
          <p:cNvSpPr txBox="1">
            <a:spLocks noChangeArrowheads="1"/>
          </p:cNvSpPr>
          <p:nvPr/>
        </p:nvSpPr>
        <p:spPr bwMode="auto">
          <a:xfrm>
            <a:off x="1371600" y="228600"/>
            <a:ext cx="64770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200" b="1" i="1"/>
              <a:t>Understanding and Avoiding Plagiarism</a:t>
            </a:r>
          </a:p>
        </p:txBody>
      </p:sp>
      <p:sp>
        <p:nvSpPr>
          <p:cNvPr id="3081" name="Text Box 9"/>
          <p:cNvSpPr txBox="1">
            <a:spLocks noChangeArrowheads="1"/>
          </p:cNvSpPr>
          <p:nvPr/>
        </p:nvSpPr>
        <p:spPr bwMode="auto">
          <a:xfrm>
            <a:off x="1371600" y="2133600"/>
            <a:ext cx="7086600" cy="337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200" b="1" i="1">
                <a:solidFill>
                  <a:srgbClr val="800080"/>
                </a:solidFill>
              </a:rPr>
              <a:t>Note-Taking Techniques</a:t>
            </a:r>
          </a:p>
          <a:p>
            <a:pPr eaLnBrk="1" hangingPunct="1">
              <a:spcBef>
                <a:spcPct val="50000"/>
              </a:spcBef>
            </a:pPr>
            <a:endParaRPr lang="en-US" altLang="en-US" sz="3200" b="1" i="1">
              <a:solidFill>
                <a:srgbClr val="800080"/>
              </a:solidFill>
            </a:endParaRPr>
          </a:p>
          <a:p>
            <a:pPr eaLnBrk="1" hangingPunct="1">
              <a:spcBef>
                <a:spcPct val="50000"/>
              </a:spcBef>
            </a:pPr>
            <a:endParaRPr lang="en-US" altLang="en-US"/>
          </a:p>
          <a:p>
            <a:pPr eaLnBrk="1" hangingPunct="1">
              <a:spcBef>
                <a:spcPct val="50000"/>
              </a:spcBef>
            </a:pPr>
            <a:endParaRPr lang="en-US" altLang="en-US"/>
          </a:p>
          <a:p>
            <a:pPr eaLnBrk="1" hangingPunct="1">
              <a:spcBef>
                <a:spcPct val="50000"/>
              </a:spcBef>
            </a:pPr>
            <a:endParaRPr lang="en-US" altLang="en-US"/>
          </a:p>
          <a:p>
            <a:pPr eaLnBrk="1" hangingPunct="1">
              <a:spcBef>
                <a:spcPct val="50000"/>
              </a:spcBef>
            </a:pPr>
            <a:endParaRPr lang="en-US" altLang="en-US"/>
          </a:p>
          <a:p>
            <a:pPr eaLnBrk="1" hangingPunct="1">
              <a:spcBef>
                <a:spcPct val="50000"/>
              </a:spcBef>
            </a:pPr>
            <a:r>
              <a:rPr lang="en-US" altLang="en-US"/>
              <a:t>Click on the arrow below to proceed with this module of the tutorial.</a:t>
            </a:r>
          </a:p>
        </p:txBody>
      </p:sp>
      <p:sp>
        <p:nvSpPr>
          <p:cNvPr id="3082" name="AutoShape 10">
            <a:hlinkClick r:id="" action="ppaction://hlinkshowjump?jump=nextslide" highlightClick="1"/>
          </p:cNvPr>
          <p:cNvSpPr>
            <a:spLocks noChangeArrowheads="1"/>
          </p:cNvSpPr>
          <p:nvPr/>
        </p:nvSpPr>
        <p:spPr bwMode="auto">
          <a:xfrm>
            <a:off x="7696200" y="6248400"/>
            <a:ext cx="685800" cy="457200"/>
          </a:xfrm>
          <a:prstGeom prst="actionButtonForwardNext">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Tree>
  </p:cSld>
  <p:clrMapOvr>
    <a:masterClrMapping/>
  </p:clrMapOvr>
  <p:transition spd="slow" advClick="0">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3"/>
          <p:cNvSpPr>
            <a:spLocks noChangeArrowheads="1"/>
          </p:cNvSpPr>
          <p:nvPr/>
        </p:nvSpPr>
        <p:spPr bwMode="auto">
          <a:xfrm>
            <a:off x="0" y="54864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1400"/>
          </a:p>
        </p:txBody>
      </p:sp>
      <p:sp>
        <p:nvSpPr>
          <p:cNvPr id="12291" name="Rectangle 44"/>
          <p:cNvSpPr>
            <a:spLocks noChangeArrowheads="1"/>
          </p:cNvSpPr>
          <p:nvPr/>
        </p:nvSpPr>
        <p:spPr bwMode="auto">
          <a:xfrm>
            <a:off x="0" y="4114800"/>
            <a:ext cx="1219200" cy="6858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b="1"/>
              <a:t>Key Terms</a:t>
            </a:r>
          </a:p>
        </p:txBody>
      </p:sp>
      <p:sp>
        <p:nvSpPr>
          <p:cNvPr id="12292" name="Rectangle 45"/>
          <p:cNvSpPr>
            <a:spLocks noChangeArrowheads="1"/>
          </p:cNvSpPr>
          <p:nvPr/>
        </p:nvSpPr>
        <p:spPr bwMode="auto">
          <a:xfrm>
            <a:off x="0" y="34290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Direct</a:t>
            </a:r>
          </a:p>
          <a:p>
            <a:pPr algn="ctr" eaLnBrk="1" hangingPunct="1"/>
            <a:r>
              <a:rPr lang="en-US" altLang="en-US" sz="1400"/>
              <a:t>Quotes</a:t>
            </a:r>
          </a:p>
        </p:txBody>
      </p:sp>
      <p:sp>
        <p:nvSpPr>
          <p:cNvPr id="12293" name="Rectangle 46"/>
          <p:cNvSpPr>
            <a:spLocks noChangeArrowheads="1"/>
          </p:cNvSpPr>
          <p:nvPr/>
        </p:nvSpPr>
        <p:spPr bwMode="auto">
          <a:xfrm>
            <a:off x="0" y="2133600"/>
            <a:ext cx="1219200" cy="6096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Summarizing</a:t>
            </a:r>
          </a:p>
        </p:txBody>
      </p:sp>
      <p:sp>
        <p:nvSpPr>
          <p:cNvPr id="12294" name="Rectangle 47"/>
          <p:cNvSpPr>
            <a:spLocks noChangeArrowheads="1"/>
          </p:cNvSpPr>
          <p:nvPr/>
        </p:nvSpPr>
        <p:spPr bwMode="auto">
          <a:xfrm>
            <a:off x="0" y="27432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Paraphrasing</a:t>
            </a:r>
          </a:p>
        </p:txBody>
      </p:sp>
      <p:sp>
        <p:nvSpPr>
          <p:cNvPr id="12295" name="Rectangle 48"/>
          <p:cNvSpPr>
            <a:spLocks noChangeArrowheads="1"/>
          </p:cNvSpPr>
          <p:nvPr/>
        </p:nvSpPr>
        <p:spPr bwMode="auto">
          <a:xfrm>
            <a:off x="0" y="48006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Best</a:t>
            </a:r>
          </a:p>
          <a:p>
            <a:pPr algn="ctr" eaLnBrk="1" hangingPunct="1"/>
            <a:r>
              <a:rPr lang="en-US" altLang="en-US" sz="1400"/>
              <a:t>Practices</a:t>
            </a:r>
          </a:p>
        </p:txBody>
      </p:sp>
      <p:sp>
        <p:nvSpPr>
          <p:cNvPr id="12296" name="Rectangle 49"/>
          <p:cNvSpPr>
            <a:spLocks noChangeArrowheads="1"/>
          </p:cNvSpPr>
          <p:nvPr/>
        </p:nvSpPr>
        <p:spPr bwMode="auto">
          <a:xfrm>
            <a:off x="0" y="14478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Note-Taking</a:t>
            </a:r>
          </a:p>
          <a:p>
            <a:pPr algn="ctr" eaLnBrk="1" hangingPunct="1"/>
            <a:r>
              <a:rPr lang="en-US" altLang="en-US" sz="1400"/>
              <a:t>Techniques</a:t>
            </a:r>
          </a:p>
        </p:txBody>
      </p:sp>
      <p:sp>
        <p:nvSpPr>
          <p:cNvPr id="12297" name="Line 16"/>
          <p:cNvSpPr>
            <a:spLocks noChangeShapeType="1"/>
          </p:cNvSpPr>
          <p:nvPr/>
        </p:nvSpPr>
        <p:spPr bwMode="auto">
          <a:xfrm>
            <a:off x="0" y="6172200"/>
            <a:ext cx="9144000" cy="0"/>
          </a:xfrm>
          <a:prstGeom prst="line">
            <a:avLst/>
          </a:prstGeom>
          <a:noFill/>
          <a:ln w="381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12298" name="Picture 19"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55713"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9" name="Line 20"/>
          <p:cNvSpPr>
            <a:spLocks noChangeShapeType="1"/>
          </p:cNvSpPr>
          <p:nvPr/>
        </p:nvSpPr>
        <p:spPr bwMode="auto">
          <a:xfrm>
            <a:off x="0" y="1447800"/>
            <a:ext cx="9144000" cy="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0" name="Line 21"/>
          <p:cNvSpPr>
            <a:spLocks noChangeShapeType="1"/>
          </p:cNvSpPr>
          <p:nvPr/>
        </p:nvSpPr>
        <p:spPr bwMode="auto">
          <a:xfrm>
            <a:off x="1219200" y="0"/>
            <a:ext cx="0" cy="617220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1" name="Rectangle 22"/>
          <p:cNvSpPr>
            <a:spLocks noChangeArrowheads="1"/>
          </p:cNvSpPr>
          <p:nvPr/>
        </p:nvSpPr>
        <p:spPr bwMode="auto">
          <a:xfrm>
            <a:off x="2133600" y="1909763"/>
            <a:ext cx="6096000" cy="3805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914400" indent="-34290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Clr>
                <a:srgbClr val="800080"/>
              </a:buClr>
              <a:buFont typeface="Wingdings" panose="05000000000000000000" pitchFamily="2" charset="2"/>
              <a:buNone/>
            </a:pPr>
            <a:r>
              <a:rPr lang="en-US" altLang="en-US" b="1" i="1">
                <a:solidFill>
                  <a:srgbClr val="800080"/>
                </a:solidFill>
              </a:rPr>
              <a:t>Tracking Key Terms:</a:t>
            </a:r>
          </a:p>
          <a:p>
            <a:pPr lvl="1" eaLnBrk="1" hangingPunct="1">
              <a:spcBef>
                <a:spcPct val="50000"/>
              </a:spcBef>
              <a:buClr>
                <a:srgbClr val="800080"/>
              </a:buClr>
              <a:buFont typeface="Wingdings" panose="05000000000000000000" pitchFamily="2" charset="2"/>
              <a:buChar char="Ø"/>
            </a:pPr>
            <a:r>
              <a:rPr lang="en-US" altLang="en-US"/>
              <a:t>Provides clarity in writing</a:t>
            </a:r>
          </a:p>
          <a:p>
            <a:pPr lvl="1" eaLnBrk="1" hangingPunct="1">
              <a:spcBef>
                <a:spcPct val="50000"/>
              </a:spcBef>
              <a:buClr>
                <a:srgbClr val="800080"/>
              </a:buClr>
              <a:buFont typeface="Wingdings" panose="05000000000000000000" pitchFamily="2" charset="2"/>
              <a:buChar char="Ø"/>
            </a:pPr>
            <a:r>
              <a:rPr lang="en-US" altLang="en-US"/>
              <a:t>Increases familiarity with definitions used in literature</a:t>
            </a:r>
          </a:p>
          <a:p>
            <a:pPr lvl="1" eaLnBrk="1" hangingPunct="1">
              <a:spcBef>
                <a:spcPct val="50000"/>
              </a:spcBef>
              <a:buClr>
                <a:srgbClr val="800080"/>
              </a:buClr>
              <a:buFont typeface="Wingdings" panose="05000000000000000000" pitchFamily="2" charset="2"/>
              <a:buChar char="Ø"/>
            </a:pPr>
            <a:r>
              <a:rPr lang="en-US" altLang="en-US"/>
              <a:t>Builds glossary</a:t>
            </a:r>
          </a:p>
          <a:p>
            <a:pPr lvl="1" eaLnBrk="1" hangingPunct="1">
              <a:spcBef>
                <a:spcPct val="50000"/>
              </a:spcBef>
              <a:buClr>
                <a:srgbClr val="800080"/>
              </a:buClr>
              <a:buFont typeface="Wingdings" panose="05000000000000000000" pitchFamily="2" charset="2"/>
              <a:buChar char="Ø"/>
            </a:pPr>
            <a:endParaRPr lang="en-US" altLang="en-US"/>
          </a:p>
          <a:p>
            <a:pPr eaLnBrk="1" hangingPunct="1">
              <a:spcBef>
                <a:spcPct val="50000"/>
              </a:spcBef>
              <a:buClr>
                <a:srgbClr val="800080"/>
              </a:buClr>
              <a:buFont typeface="Wingdings" panose="05000000000000000000" pitchFamily="2" charset="2"/>
              <a:buNone/>
            </a:pPr>
            <a:r>
              <a:rPr lang="en-US" altLang="en-US" b="1" i="1">
                <a:solidFill>
                  <a:srgbClr val="800080"/>
                </a:solidFill>
              </a:rPr>
              <a:t>Citation rules:</a:t>
            </a:r>
          </a:p>
          <a:p>
            <a:pPr lvl="1" eaLnBrk="1" hangingPunct="1">
              <a:spcBef>
                <a:spcPct val="50000"/>
              </a:spcBef>
              <a:buClr>
                <a:srgbClr val="800080"/>
              </a:buClr>
              <a:buFont typeface="Wingdings" panose="05000000000000000000" pitchFamily="2" charset="2"/>
              <a:buChar char="Ø"/>
            </a:pPr>
            <a:r>
              <a:rPr lang="en-US" altLang="en-US"/>
              <a:t>If quoted, follow rules of direct quoting</a:t>
            </a:r>
          </a:p>
          <a:p>
            <a:pPr lvl="1" eaLnBrk="1" hangingPunct="1">
              <a:spcBef>
                <a:spcPct val="50000"/>
              </a:spcBef>
              <a:buClr>
                <a:srgbClr val="800080"/>
              </a:buClr>
              <a:buFont typeface="Wingdings" panose="05000000000000000000" pitchFamily="2" charset="2"/>
              <a:buChar char="Ø"/>
            </a:pPr>
            <a:r>
              <a:rPr lang="en-US" altLang="en-US"/>
              <a:t>If paraphrased or combined and synthesized, cite sources in text and in reference list</a:t>
            </a:r>
          </a:p>
        </p:txBody>
      </p:sp>
      <p:sp>
        <p:nvSpPr>
          <p:cNvPr id="12302" name="Text Box 31"/>
          <p:cNvSpPr txBox="1">
            <a:spLocks noChangeArrowheads="1"/>
          </p:cNvSpPr>
          <p:nvPr/>
        </p:nvSpPr>
        <p:spPr bwMode="auto">
          <a:xfrm>
            <a:off x="1371600" y="220663"/>
            <a:ext cx="5638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i="1"/>
              <a:t>Understanding and Avoiding Plagiarism</a:t>
            </a:r>
          </a:p>
        </p:txBody>
      </p:sp>
      <p:sp>
        <p:nvSpPr>
          <p:cNvPr id="12303" name="Text Box 32"/>
          <p:cNvSpPr txBox="1">
            <a:spLocks noChangeArrowheads="1"/>
          </p:cNvSpPr>
          <p:nvPr/>
        </p:nvSpPr>
        <p:spPr bwMode="auto">
          <a:xfrm>
            <a:off x="228600" y="6248400"/>
            <a:ext cx="11430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b="1"/>
              <a:t> Slide 8 of 10</a:t>
            </a:r>
          </a:p>
        </p:txBody>
      </p:sp>
      <p:sp>
        <p:nvSpPr>
          <p:cNvPr id="12304" name="Text Box 33"/>
          <p:cNvSpPr txBox="1">
            <a:spLocks noChangeArrowheads="1"/>
          </p:cNvSpPr>
          <p:nvPr/>
        </p:nvSpPr>
        <p:spPr bwMode="auto">
          <a:xfrm>
            <a:off x="228600" y="6507163"/>
            <a:ext cx="42672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i="1"/>
              <a:t>Copyright </a:t>
            </a:r>
            <a:r>
              <a:rPr lang="en-US" altLang="en-US" sz="1000" i="1">
                <a:cs typeface="Arial" panose="020B0604020202020204" pitchFamily="34" charset="0"/>
              </a:rPr>
              <a:t>© 2007 University of Fairfax. All rights reserved.</a:t>
            </a:r>
          </a:p>
        </p:txBody>
      </p:sp>
      <p:sp>
        <p:nvSpPr>
          <p:cNvPr id="12305" name="Text Box 70"/>
          <p:cNvSpPr txBox="1">
            <a:spLocks noChangeArrowheads="1"/>
          </p:cNvSpPr>
          <p:nvPr/>
        </p:nvSpPr>
        <p:spPr bwMode="auto">
          <a:xfrm>
            <a:off x="1371600" y="914400"/>
            <a:ext cx="434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i="1">
                <a:solidFill>
                  <a:srgbClr val="800080"/>
                </a:solidFill>
              </a:rPr>
              <a:t>Note-Taking Techniques:</a:t>
            </a:r>
          </a:p>
        </p:txBody>
      </p:sp>
      <p:sp>
        <p:nvSpPr>
          <p:cNvPr id="12306" name="AutoShape 71">
            <a:hlinkClick r:id="" action="ppaction://hlinkshowjump?jump=firstslide" highlightClick="1"/>
          </p:cNvPr>
          <p:cNvSpPr>
            <a:spLocks noChangeArrowheads="1"/>
          </p:cNvSpPr>
          <p:nvPr/>
        </p:nvSpPr>
        <p:spPr bwMode="auto">
          <a:xfrm>
            <a:off x="6283325" y="6248400"/>
            <a:ext cx="685800" cy="457200"/>
          </a:xfrm>
          <a:prstGeom prst="actionButtonBeginning">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2307" name="AutoShape 72">
            <a:hlinkClick r:id="" action="ppaction://hlinkshowjump?jump=lastslide" highlightClick="1"/>
          </p:cNvPr>
          <p:cNvSpPr>
            <a:spLocks noChangeArrowheads="1"/>
          </p:cNvSpPr>
          <p:nvPr/>
        </p:nvSpPr>
        <p:spPr bwMode="auto">
          <a:xfrm>
            <a:off x="8382000" y="6248400"/>
            <a:ext cx="685800" cy="457200"/>
          </a:xfrm>
          <a:prstGeom prst="actionButtonEnd">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2308" name="AutoShape 73">
            <a:hlinkClick r:id="" action="ppaction://hlinkshowjump?jump=nextslide" highlightClick="1"/>
          </p:cNvPr>
          <p:cNvSpPr>
            <a:spLocks noChangeArrowheads="1"/>
          </p:cNvSpPr>
          <p:nvPr/>
        </p:nvSpPr>
        <p:spPr bwMode="auto">
          <a:xfrm>
            <a:off x="7681913" y="6248400"/>
            <a:ext cx="685800" cy="457200"/>
          </a:xfrm>
          <a:prstGeom prst="actionButtonForwardNext">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2309" name="AutoShape 74">
            <a:hlinkClick r:id="" action="ppaction://hlinkshowjump?jump=previousslide" highlightClick="1"/>
          </p:cNvPr>
          <p:cNvSpPr>
            <a:spLocks noChangeArrowheads="1"/>
          </p:cNvSpPr>
          <p:nvPr/>
        </p:nvSpPr>
        <p:spPr bwMode="auto">
          <a:xfrm>
            <a:off x="6981825" y="6248400"/>
            <a:ext cx="685800" cy="457200"/>
          </a:xfrm>
          <a:prstGeom prst="actionButtonBackPrevious">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Tree>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6"/>
          <p:cNvSpPr>
            <a:spLocks noChangeArrowheads="1"/>
          </p:cNvSpPr>
          <p:nvPr/>
        </p:nvSpPr>
        <p:spPr bwMode="auto">
          <a:xfrm>
            <a:off x="0" y="54864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1400"/>
          </a:p>
        </p:txBody>
      </p:sp>
      <p:sp>
        <p:nvSpPr>
          <p:cNvPr id="13315" name="Rectangle 47"/>
          <p:cNvSpPr>
            <a:spLocks noChangeArrowheads="1"/>
          </p:cNvSpPr>
          <p:nvPr/>
        </p:nvSpPr>
        <p:spPr bwMode="auto">
          <a:xfrm>
            <a:off x="0" y="4114800"/>
            <a:ext cx="1219200" cy="6858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b="1"/>
              <a:t>Key Terms</a:t>
            </a:r>
          </a:p>
        </p:txBody>
      </p:sp>
      <p:sp>
        <p:nvSpPr>
          <p:cNvPr id="13316" name="Rectangle 48"/>
          <p:cNvSpPr>
            <a:spLocks noChangeArrowheads="1"/>
          </p:cNvSpPr>
          <p:nvPr/>
        </p:nvSpPr>
        <p:spPr bwMode="auto">
          <a:xfrm>
            <a:off x="0" y="34290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Direct</a:t>
            </a:r>
          </a:p>
          <a:p>
            <a:pPr algn="ctr" eaLnBrk="1" hangingPunct="1"/>
            <a:r>
              <a:rPr lang="en-US" altLang="en-US" sz="1400"/>
              <a:t>Quotes</a:t>
            </a:r>
          </a:p>
        </p:txBody>
      </p:sp>
      <p:sp>
        <p:nvSpPr>
          <p:cNvPr id="13317" name="Rectangle 49"/>
          <p:cNvSpPr>
            <a:spLocks noChangeArrowheads="1"/>
          </p:cNvSpPr>
          <p:nvPr/>
        </p:nvSpPr>
        <p:spPr bwMode="auto">
          <a:xfrm>
            <a:off x="0" y="2133600"/>
            <a:ext cx="1219200" cy="6096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Summarizing</a:t>
            </a:r>
          </a:p>
        </p:txBody>
      </p:sp>
      <p:sp>
        <p:nvSpPr>
          <p:cNvPr id="13318" name="Rectangle 50"/>
          <p:cNvSpPr>
            <a:spLocks noChangeArrowheads="1"/>
          </p:cNvSpPr>
          <p:nvPr/>
        </p:nvSpPr>
        <p:spPr bwMode="auto">
          <a:xfrm>
            <a:off x="0" y="27432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Paraphrasing</a:t>
            </a:r>
          </a:p>
        </p:txBody>
      </p:sp>
      <p:sp>
        <p:nvSpPr>
          <p:cNvPr id="13319" name="Rectangle 51"/>
          <p:cNvSpPr>
            <a:spLocks noChangeArrowheads="1"/>
          </p:cNvSpPr>
          <p:nvPr/>
        </p:nvSpPr>
        <p:spPr bwMode="auto">
          <a:xfrm>
            <a:off x="0" y="48006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Best</a:t>
            </a:r>
          </a:p>
          <a:p>
            <a:pPr algn="ctr" eaLnBrk="1" hangingPunct="1"/>
            <a:r>
              <a:rPr lang="en-US" altLang="en-US" sz="1400"/>
              <a:t>Practices</a:t>
            </a:r>
          </a:p>
        </p:txBody>
      </p:sp>
      <p:sp>
        <p:nvSpPr>
          <p:cNvPr id="13320" name="Rectangle 52"/>
          <p:cNvSpPr>
            <a:spLocks noChangeArrowheads="1"/>
          </p:cNvSpPr>
          <p:nvPr/>
        </p:nvSpPr>
        <p:spPr bwMode="auto">
          <a:xfrm>
            <a:off x="0" y="14478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Note-Taking</a:t>
            </a:r>
          </a:p>
          <a:p>
            <a:pPr algn="ctr" eaLnBrk="1" hangingPunct="1"/>
            <a:r>
              <a:rPr lang="en-US" altLang="en-US" sz="1400"/>
              <a:t>Techniques</a:t>
            </a:r>
          </a:p>
        </p:txBody>
      </p:sp>
      <p:sp>
        <p:nvSpPr>
          <p:cNvPr id="13321" name="Rectangle 2"/>
          <p:cNvSpPr>
            <a:spLocks noChangeArrowheads="1"/>
          </p:cNvSpPr>
          <p:nvPr/>
        </p:nvSpPr>
        <p:spPr bwMode="auto">
          <a:xfrm>
            <a:off x="1676400" y="2133600"/>
            <a:ext cx="3505200" cy="36766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914400" indent="-34290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Clr>
                <a:srgbClr val="800080"/>
              </a:buClr>
              <a:buFont typeface="Wingdings" panose="05000000000000000000" pitchFamily="2" charset="2"/>
              <a:buNone/>
            </a:pPr>
            <a:r>
              <a:rPr lang="en-US" altLang="en-US" b="1" i="1"/>
              <a:t>Original Passage:</a:t>
            </a:r>
          </a:p>
          <a:p>
            <a:pPr eaLnBrk="1" hangingPunct="1">
              <a:spcBef>
                <a:spcPct val="50000"/>
              </a:spcBef>
              <a:buClr>
                <a:srgbClr val="800080"/>
              </a:buClr>
              <a:buFont typeface="Wingdings" panose="05000000000000000000" pitchFamily="2" charset="2"/>
              <a:buNone/>
            </a:pPr>
            <a:r>
              <a:rPr lang="en-US" altLang="en-US" sz="1600"/>
              <a:t>“One popular new scheme, called ‘phishing’ or ‘spoofing’, targets unsuspecting consumers with emails and bogus Web sites purported to be from established companies such as electronics store Best Buy…The page asked users to provide confidential information to prove their identities and make or cancel the purchase…The emails often contain look-alike company logos and mask the sender’s identity” (McLaughlin,2003, p.6).</a:t>
            </a:r>
          </a:p>
        </p:txBody>
      </p:sp>
      <p:sp>
        <p:nvSpPr>
          <p:cNvPr id="13322" name="Line 17"/>
          <p:cNvSpPr>
            <a:spLocks noChangeShapeType="1"/>
          </p:cNvSpPr>
          <p:nvPr/>
        </p:nvSpPr>
        <p:spPr bwMode="auto">
          <a:xfrm>
            <a:off x="0" y="6172200"/>
            <a:ext cx="9144000" cy="0"/>
          </a:xfrm>
          <a:prstGeom prst="line">
            <a:avLst/>
          </a:prstGeom>
          <a:noFill/>
          <a:ln w="381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13323" name="Picture 20"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55713"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4" name="Line 21"/>
          <p:cNvSpPr>
            <a:spLocks noChangeShapeType="1"/>
          </p:cNvSpPr>
          <p:nvPr/>
        </p:nvSpPr>
        <p:spPr bwMode="auto">
          <a:xfrm>
            <a:off x="0" y="1447800"/>
            <a:ext cx="9144000" cy="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5" name="Line 22"/>
          <p:cNvSpPr>
            <a:spLocks noChangeShapeType="1"/>
          </p:cNvSpPr>
          <p:nvPr/>
        </p:nvSpPr>
        <p:spPr bwMode="auto">
          <a:xfrm>
            <a:off x="1219200" y="0"/>
            <a:ext cx="0" cy="617220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6" name="Rectangle 23"/>
          <p:cNvSpPr>
            <a:spLocks noChangeArrowheads="1"/>
          </p:cNvSpPr>
          <p:nvPr/>
        </p:nvSpPr>
        <p:spPr bwMode="auto">
          <a:xfrm>
            <a:off x="5486400" y="2162175"/>
            <a:ext cx="3276600" cy="36290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914400" indent="-34290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Clr>
                <a:srgbClr val="800080"/>
              </a:buClr>
              <a:buFont typeface="Wingdings" panose="05000000000000000000" pitchFamily="2" charset="2"/>
              <a:buNone/>
            </a:pPr>
            <a:r>
              <a:rPr lang="en-US" altLang="en-US" b="1" i="1"/>
              <a:t>Key Terms:</a:t>
            </a:r>
          </a:p>
          <a:p>
            <a:pPr eaLnBrk="1" hangingPunct="1">
              <a:spcBef>
                <a:spcPct val="50000"/>
              </a:spcBef>
              <a:buClr>
                <a:srgbClr val="800080"/>
              </a:buClr>
              <a:buFont typeface="Wingdings" panose="05000000000000000000" pitchFamily="2" charset="2"/>
              <a:buNone/>
            </a:pPr>
            <a:r>
              <a:rPr lang="en-US" altLang="en-US" sz="1600" i="1"/>
              <a:t>Phishing:</a:t>
            </a:r>
            <a:r>
              <a:rPr lang="en-US" altLang="en-US" sz="1600"/>
              <a:t> a scam that uses fake emails and bogus Web sites to get consumers to provide personal or confidential information (McLaughlin, 2003). </a:t>
            </a:r>
          </a:p>
          <a:p>
            <a:pPr eaLnBrk="1" hangingPunct="1">
              <a:spcBef>
                <a:spcPct val="50000"/>
              </a:spcBef>
              <a:buClr>
                <a:srgbClr val="800080"/>
              </a:buClr>
              <a:buFont typeface="Wingdings" panose="05000000000000000000" pitchFamily="2" charset="2"/>
              <a:buNone/>
            </a:pPr>
            <a:r>
              <a:rPr lang="en-US" altLang="en-US" sz="1600" i="1"/>
              <a:t>Spoofing:</a:t>
            </a:r>
            <a:r>
              <a:rPr lang="en-US" altLang="en-US" sz="1600"/>
              <a:t> a scam (also known as “phishing”) that uses fake emails and bogus Web sites to get consumers to provide personal or confidential information (McLaughlin, 2003). </a:t>
            </a:r>
          </a:p>
          <a:p>
            <a:pPr eaLnBrk="1" hangingPunct="1">
              <a:spcBef>
                <a:spcPct val="50000"/>
              </a:spcBef>
              <a:buClr>
                <a:srgbClr val="800080"/>
              </a:buClr>
              <a:buFont typeface="Wingdings" panose="05000000000000000000" pitchFamily="2" charset="2"/>
              <a:buNone/>
            </a:pPr>
            <a:endParaRPr lang="en-US" altLang="en-US" sz="1400"/>
          </a:p>
        </p:txBody>
      </p:sp>
      <p:sp>
        <p:nvSpPr>
          <p:cNvPr id="13327" name="Text Box 32"/>
          <p:cNvSpPr txBox="1">
            <a:spLocks noChangeArrowheads="1"/>
          </p:cNvSpPr>
          <p:nvPr/>
        </p:nvSpPr>
        <p:spPr bwMode="auto">
          <a:xfrm>
            <a:off x="1371600" y="220663"/>
            <a:ext cx="5638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i="1"/>
              <a:t>Understanding and Avoiding Plagiarism</a:t>
            </a:r>
          </a:p>
        </p:txBody>
      </p:sp>
      <p:sp>
        <p:nvSpPr>
          <p:cNvPr id="13328" name="Text Box 33"/>
          <p:cNvSpPr txBox="1">
            <a:spLocks noChangeArrowheads="1"/>
          </p:cNvSpPr>
          <p:nvPr/>
        </p:nvSpPr>
        <p:spPr bwMode="auto">
          <a:xfrm>
            <a:off x="228600" y="6248400"/>
            <a:ext cx="11430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b="1"/>
              <a:t> Slide 9 of 10</a:t>
            </a:r>
          </a:p>
        </p:txBody>
      </p:sp>
      <p:sp>
        <p:nvSpPr>
          <p:cNvPr id="13329" name="Text Box 34"/>
          <p:cNvSpPr txBox="1">
            <a:spLocks noChangeArrowheads="1"/>
          </p:cNvSpPr>
          <p:nvPr/>
        </p:nvSpPr>
        <p:spPr bwMode="auto">
          <a:xfrm>
            <a:off x="228600" y="6507163"/>
            <a:ext cx="42672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i="1"/>
              <a:t>Copyright </a:t>
            </a:r>
            <a:r>
              <a:rPr lang="en-US" altLang="en-US" sz="1000" i="1">
                <a:cs typeface="Arial" panose="020B0604020202020204" pitchFamily="34" charset="0"/>
              </a:rPr>
              <a:t>© 2007 University of Fairfax. All rights reserved.</a:t>
            </a:r>
          </a:p>
        </p:txBody>
      </p:sp>
      <p:sp>
        <p:nvSpPr>
          <p:cNvPr id="13330" name="Text Box 35"/>
          <p:cNvSpPr txBox="1">
            <a:spLocks noChangeArrowheads="1"/>
          </p:cNvSpPr>
          <p:nvPr/>
        </p:nvSpPr>
        <p:spPr bwMode="auto">
          <a:xfrm>
            <a:off x="1447800" y="5867400"/>
            <a:ext cx="73152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200" b="1"/>
              <a:t>SOURCE:</a:t>
            </a:r>
            <a:r>
              <a:rPr lang="en-US" altLang="en-US" sz="1200"/>
              <a:t> McLaughlin, L. (2003). Online fraud gets sophisticated. </a:t>
            </a:r>
            <a:r>
              <a:rPr lang="en-US" altLang="en-US" sz="1200" i="1"/>
              <a:t>IEEE Internet Computing,</a:t>
            </a:r>
            <a:r>
              <a:rPr lang="en-US" altLang="en-US" sz="1200"/>
              <a:t> </a:t>
            </a:r>
            <a:r>
              <a:rPr lang="en-US" altLang="en-US" sz="1200" i="1"/>
              <a:t>7</a:t>
            </a:r>
            <a:r>
              <a:rPr lang="en-US" altLang="en-US" sz="1200"/>
              <a:t>(5), 6-8.</a:t>
            </a:r>
          </a:p>
        </p:txBody>
      </p:sp>
      <p:sp>
        <p:nvSpPr>
          <p:cNvPr id="13331" name="Text Box 36"/>
          <p:cNvSpPr txBox="1">
            <a:spLocks noChangeArrowheads="1"/>
          </p:cNvSpPr>
          <p:nvPr/>
        </p:nvSpPr>
        <p:spPr bwMode="auto">
          <a:xfrm>
            <a:off x="1593850" y="1614488"/>
            <a:ext cx="160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i="1">
                <a:solidFill>
                  <a:srgbClr val="800080"/>
                </a:solidFill>
              </a:rPr>
              <a:t>For example:</a:t>
            </a:r>
          </a:p>
        </p:txBody>
      </p:sp>
      <p:sp>
        <p:nvSpPr>
          <p:cNvPr id="13332" name="Text Box 73"/>
          <p:cNvSpPr txBox="1">
            <a:spLocks noChangeArrowheads="1"/>
          </p:cNvSpPr>
          <p:nvPr/>
        </p:nvSpPr>
        <p:spPr bwMode="auto">
          <a:xfrm>
            <a:off x="1371600" y="914400"/>
            <a:ext cx="434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i="1">
                <a:solidFill>
                  <a:srgbClr val="800080"/>
                </a:solidFill>
              </a:rPr>
              <a:t>Note-Taking Techniques:</a:t>
            </a:r>
          </a:p>
        </p:txBody>
      </p:sp>
      <p:sp>
        <p:nvSpPr>
          <p:cNvPr id="13333" name="AutoShape 74">
            <a:hlinkClick r:id="" action="ppaction://hlinkshowjump?jump=firstslide" highlightClick="1"/>
          </p:cNvPr>
          <p:cNvSpPr>
            <a:spLocks noChangeArrowheads="1"/>
          </p:cNvSpPr>
          <p:nvPr/>
        </p:nvSpPr>
        <p:spPr bwMode="auto">
          <a:xfrm>
            <a:off x="6283325" y="6248400"/>
            <a:ext cx="685800" cy="457200"/>
          </a:xfrm>
          <a:prstGeom prst="actionButtonBeginning">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3334" name="AutoShape 75">
            <a:hlinkClick r:id="" action="ppaction://hlinkshowjump?jump=lastslide" highlightClick="1"/>
          </p:cNvPr>
          <p:cNvSpPr>
            <a:spLocks noChangeArrowheads="1"/>
          </p:cNvSpPr>
          <p:nvPr/>
        </p:nvSpPr>
        <p:spPr bwMode="auto">
          <a:xfrm>
            <a:off x="8382000" y="6248400"/>
            <a:ext cx="685800" cy="457200"/>
          </a:xfrm>
          <a:prstGeom prst="actionButtonEnd">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3335" name="AutoShape 76">
            <a:hlinkClick r:id="" action="ppaction://hlinkshowjump?jump=nextslide" highlightClick="1"/>
          </p:cNvPr>
          <p:cNvSpPr>
            <a:spLocks noChangeArrowheads="1"/>
          </p:cNvSpPr>
          <p:nvPr/>
        </p:nvSpPr>
        <p:spPr bwMode="auto">
          <a:xfrm>
            <a:off x="7681913" y="6248400"/>
            <a:ext cx="685800" cy="457200"/>
          </a:xfrm>
          <a:prstGeom prst="actionButtonForwardNext">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3336" name="AutoShape 77">
            <a:hlinkClick r:id="" action="ppaction://hlinkshowjump?jump=previousslide" highlightClick="1"/>
          </p:cNvPr>
          <p:cNvSpPr>
            <a:spLocks noChangeArrowheads="1"/>
          </p:cNvSpPr>
          <p:nvPr/>
        </p:nvSpPr>
        <p:spPr bwMode="auto">
          <a:xfrm>
            <a:off x="6981825" y="6248400"/>
            <a:ext cx="685800" cy="457200"/>
          </a:xfrm>
          <a:prstGeom prst="actionButtonBackPrevious">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Tree>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3"/>
          <p:cNvSpPr>
            <a:spLocks noChangeArrowheads="1"/>
          </p:cNvSpPr>
          <p:nvPr/>
        </p:nvSpPr>
        <p:spPr bwMode="auto">
          <a:xfrm>
            <a:off x="0" y="54864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1400"/>
          </a:p>
        </p:txBody>
      </p:sp>
      <p:sp>
        <p:nvSpPr>
          <p:cNvPr id="14339" name="Rectangle 44"/>
          <p:cNvSpPr>
            <a:spLocks noChangeArrowheads="1"/>
          </p:cNvSpPr>
          <p:nvPr/>
        </p:nvSpPr>
        <p:spPr bwMode="auto">
          <a:xfrm>
            <a:off x="0" y="41148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Key Terms</a:t>
            </a:r>
          </a:p>
        </p:txBody>
      </p:sp>
      <p:sp>
        <p:nvSpPr>
          <p:cNvPr id="14340" name="Rectangle 45"/>
          <p:cNvSpPr>
            <a:spLocks noChangeArrowheads="1"/>
          </p:cNvSpPr>
          <p:nvPr/>
        </p:nvSpPr>
        <p:spPr bwMode="auto">
          <a:xfrm>
            <a:off x="0" y="34290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Direct</a:t>
            </a:r>
          </a:p>
          <a:p>
            <a:pPr algn="ctr" eaLnBrk="1" hangingPunct="1"/>
            <a:r>
              <a:rPr lang="en-US" altLang="en-US" sz="1400"/>
              <a:t>Quotes</a:t>
            </a:r>
          </a:p>
        </p:txBody>
      </p:sp>
      <p:sp>
        <p:nvSpPr>
          <p:cNvPr id="14341" name="Rectangle 46"/>
          <p:cNvSpPr>
            <a:spLocks noChangeArrowheads="1"/>
          </p:cNvSpPr>
          <p:nvPr/>
        </p:nvSpPr>
        <p:spPr bwMode="auto">
          <a:xfrm>
            <a:off x="0" y="2133600"/>
            <a:ext cx="1219200" cy="6096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Summarizing</a:t>
            </a:r>
          </a:p>
        </p:txBody>
      </p:sp>
      <p:sp>
        <p:nvSpPr>
          <p:cNvPr id="14342" name="Rectangle 47"/>
          <p:cNvSpPr>
            <a:spLocks noChangeArrowheads="1"/>
          </p:cNvSpPr>
          <p:nvPr/>
        </p:nvSpPr>
        <p:spPr bwMode="auto">
          <a:xfrm>
            <a:off x="0" y="27432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Paraphrasing</a:t>
            </a:r>
          </a:p>
        </p:txBody>
      </p:sp>
      <p:sp>
        <p:nvSpPr>
          <p:cNvPr id="14343" name="Rectangle 48"/>
          <p:cNvSpPr>
            <a:spLocks noChangeArrowheads="1"/>
          </p:cNvSpPr>
          <p:nvPr/>
        </p:nvSpPr>
        <p:spPr bwMode="auto">
          <a:xfrm>
            <a:off x="0" y="4800600"/>
            <a:ext cx="1219200" cy="6858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b="1"/>
              <a:t>Best</a:t>
            </a:r>
          </a:p>
          <a:p>
            <a:pPr algn="ctr" eaLnBrk="1" hangingPunct="1"/>
            <a:r>
              <a:rPr lang="en-US" altLang="en-US" sz="1400" b="1"/>
              <a:t>Practices</a:t>
            </a:r>
          </a:p>
        </p:txBody>
      </p:sp>
      <p:sp>
        <p:nvSpPr>
          <p:cNvPr id="14344" name="Rectangle 49"/>
          <p:cNvSpPr>
            <a:spLocks noChangeArrowheads="1"/>
          </p:cNvSpPr>
          <p:nvPr/>
        </p:nvSpPr>
        <p:spPr bwMode="auto">
          <a:xfrm>
            <a:off x="0" y="14478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Note-Taking</a:t>
            </a:r>
          </a:p>
          <a:p>
            <a:pPr algn="ctr" eaLnBrk="1" hangingPunct="1"/>
            <a:r>
              <a:rPr lang="en-US" altLang="en-US" sz="1400"/>
              <a:t>Techniques</a:t>
            </a:r>
          </a:p>
        </p:txBody>
      </p:sp>
      <p:sp>
        <p:nvSpPr>
          <p:cNvPr id="14345" name="Line 16"/>
          <p:cNvSpPr>
            <a:spLocks noChangeShapeType="1"/>
          </p:cNvSpPr>
          <p:nvPr/>
        </p:nvSpPr>
        <p:spPr bwMode="auto">
          <a:xfrm>
            <a:off x="0" y="6172200"/>
            <a:ext cx="9144000" cy="0"/>
          </a:xfrm>
          <a:prstGeom prst="line">
            <a:avLst/>
          </a:prstGeom>
          <a:noFill/>
          <a:ln w="381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14346" name="Picture 19"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55713"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7" name="Line 20"/>
          <p:cNvSpPr>
            <a:spLocks noChangeShapeType="1"/>
          </p:cNvSpPr>
          <p:nvPr/>
        </p:nvSpPr>
        <p:spPr bwMode="auto">
          <a:xfrm>
            <a:off x="0" y="1447800"/>
            <a:ext cx="9144000" cy="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48" name="Line 21"/>
          <p:cNvSpPr>
            <a:spLocks noChangeShapeType="1"/>
          </p:cNvSpPr>
          <p:nvPr/>
        </p:nvSpPr>
        <p:spPr bwMode="auto">
          <a:xfrm>
            <a:off x="1219200" y="0"/>
            <a:ext cx="0" cy="617220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49" name="Rectangle 22"/>
          <p:cNvSpPr>
            <a:spLocks noChangeArrowheads="1"/>
          </p:cNvSpPr>
          <p:nvPr/>
        </p:nvSpPr>
        <p:spPr bwMode="auto">
          <a:xfrm>
            <a:off x="2133600" y="1698625"/>
            <a:ext cx="6096000" cy="407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350838" indent="-350838">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Clr>
                <a:srgbClr val="800080"/>
              </a:buClr>
              <a:buFont typeface="Wingdings" panose="05000000000000000000" pitchFamily="2" charset="2"/>
              <a:buNone/>
            </a:pPr>
            <a:r>
              <a:rPr lang="en-US" altLang="en-US" b="1" i="1">
                <a:solidFill>
                  <a:srgbClr val="800080"/>
                </a:solidFill>
              </a:rPr>
              <a:t>Best Practices:</a:t>
            </a:r>
          </a:p>
          <a:p>
            <a:pPr eaLnBrk="1" hangingPunct="1">
              <a:spcBef>
                <a:spcPct val="50000"/>
              </a:spcBef>
              <a:buClr>
                <a:srgbClr val="800080"/>
              </a:buClr>
              <a:buFont typeface="Wingdings" panose="05000000000000000000" pitchFamily="2" charset="2"/>
              <a:buChar char="Ø"/>
            </a:pPr>
            <a:r>
              <a:rPr lang="en-US" altLang="en-US"/>
              <a:t>Write out the </a:t>
            </a:r>
            <a:r>
              <a:rPr lang="en-US" altLang="en-US" b="1"/>
              <a:t>APA-formatted citation</a:t>
            </a:r>
            <a:r>
              <a:rPr lang="en-US" altLang="en-US"/>
              <a:t> at the top of your notes</a:t>
            </a:r>
          </a:p>
          <a:p>
            <a:pPr eaLnBrk="1" hangingPunct="1">
              <a:spcBef>
                <a:spcPct val="50000"/>
              </a:spcBef>
              <a:buClr>
                <a:srgbClr val="800080"/>
              </a:buClr>
              <a:buFont typeface="Wingdings" panose="05000000000000000000" pitchFamily="2" charset="2"/>
              <a:buChar char="Ø"/>
            </a:pPr>
            <a:r>
              <a:rPr lang="en-US" altLang="en-US" b="1"/>
              <a:t>Summarize</a:t>
            </a:r>
            <a:r>
              <a:rPr lang="en-US" altLang="en-US"/>
              <a:t> the article </a:t>
            </a:r>
            <a:r>
              <a:rPr lang="en-US" altLang="en-US" b="1" i="1"/>
              <a:t>without</a:t>
            </a:r>
            <a:r>
              <a:rPr lang="en-US" altLang="en-US"/>
              <a:t> looking at the source</a:t>
            </a:r>
          </a:p>
          <a:p>
            <a:pPr eaLnBrk="1" hangingPunct="1">
              <a:spcBef>
                <a:spcPct val="50000"/>
              </a:spcBef>
              <a:buClr>
                <a:srgbClr val="800080"/>
              </a:buClr>
              <a:buFont typeface="Wingdings" panose="05000000000000000000" pitchFamily="2" charset="2"/>
              <a:buChar char="Ø"/>
            </a:pPr>
            <a:r>
              <a:rPr lang="en-US" altLang="en-US" b="1"/>
              <a:t>Paraphrase</a:t>
            </a:r>
            <a:r>
              <a:rPr lang="en-US" altLang="en-US"/>
              <a:t> key statements that are important to your paper</a:t>
            </a:r>
          </a:p>
          <a:p>
            <a:pPr eaLnBrk="1" hangingPunct="1">
              <a:spcBef>
                <a:spcPct val="50000"/>
              </a:spcBef>
              <a:buClr>
                <a:srgbClr val="800080"/>
              </a:buClr>
              <a:buFont typeface="Wingdings" panose="05000000000000000000" pitchFamily="2" charset="2"/>
              <a:buChar char="Ø"/>
            </a:pPr>
            <a:r>
              <a:rPr lang="en-US" altLang="en-US"/>
              <a:t>Always put </a:t>
            </a:r>
            <a:r>
              <a:rPr lang="en-US" altLang="en-US" b="1"/>
              <a:t>quotation marks</a:t>
            </a:r>
            <a:r>
              <a:rPr lang="en-US" altLang="en-US"/>
              <a:t> around directly quoted material, along with the </a:t>
            </a:r>
            <a:r>
              <a:rPr lang="en-US" altLang="en-US" b="1"/>
              <a:t>page number</a:t>
            </a:r>
            <a:r>
              <a:rPr lang="en-US" altLang="en-US"/>
              <a:t> from which it was taken.</a:t>
            </a:r>
          </a:p>
          <a:p>
            <a:pPr eaLnBrk="1" hangingPunct="1">
              <a:spcBef>
                <a:spcPct val="50000"/>
              </a:spcBef>
              <a:buClr>
                <a:srgbClr val="800080"/>
              </a:buClr>
              <a:buFont typeface="Wingdings" panose="05000000000000000000" pitchFamily="2" charset="2"/>
              <a:buChar char="Ø"/>
            </a:pPr>
            <a:r>
              <a:rPr lang="en-US" altLang="en-US"/>
              <a:t>Build a glossary of </a:t>
            </a:r>
            <a:r>
              <a:rPr lang="en-US" altLang="en-US" b="1"/>
              <a:t>key terms</a:t>
            </a:r>
            <a:r>
              <a:rPr lang="en-US" altLang="en-US"/>
              <a:t> and track multiple definitions offered in the literature to synthesize or compare</a:t>
            </a:r>
          </a:p>
        </p:txBody>
      </p:sp>
      <p:sp>
        <p:nvSpPr>
          <p:cNvPr id="14350" name="Text Box 31"/>
          <p:cNvSpPr txBox="1">
            <a:spLocks noChangeArrowheads="1"/>
          </p:cNvSpPr>
          <p:nvPr/>
        </p:nvSpPr>
        <p:spPr bwMode="auto">
          <a:xfrm>
            <a:off x="1371600" y="220663"/>
            <a:ext cx="5638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i="1"/>
              <a:t>Understanding and Avoiding Plagiarism</a:t>
            </a:r>
          </a:p>
        </p:txBody>
      </p:sp>
      <p:sp>
        <p:nvSpPr>
          <p:cNvPr id="14351" name="Text Box 32"/>
          <p:cNvSpPr txBox="1">
            <a:spLocks noChangeArrowheads="1"/>
          </p:cNvSpPr>
          <p:nvPr/>
        </p:nvSpPr>
        <p:spPr bwMode="auto">
          <a:xfrm>
            <a:off x="228600" y="6248400"/>
            <a:ext cx="11430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b="1"/>
              <a:t> Slide 10 of 10</a:t>
            </a:r>
          </a:p>
        </p:txBody>
      </p:sp>
      <p:sp>
        <p:nvSpPr>
          <p:cNvPr id="14352" name="Text Box 33"/>
          <p:cNvSpPr txBox="1">
            <a:spLocks noChangeArrowheads="1"/>
          </p:cNvSpPr>
          <p:nvPr/>
        </p:nvSpPr>
        <p:spPr bwMode="auto">
          <a:xfrm>
            <a:off x="228600" y="6507163"/>
            <a:ext cx="42672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i="1"/>
              <a:t>Copyright </a:t>
            </a:r>
            <a:r>
              <a:rPr lang="en-US" altLang="en-US" sz="1000" i="1">
                <a:cs typeface="Arial" panose="020B0604020202020204" pitchFamily="34" charset="0"/>
              </a:rPr>
              <a:t>© 2007 University of Fairfax. All rights reserved.</a:t>
            </a:r>
          </a:p>
        </p:txBody>
      </p:sp>
      <p:sp>
        <p:nvSpPr>
          <p:cNvPr id="14353" name="Text Box 70"/>
          <p:cNvSpPr txBox="1">
            <a:spLocks noChangeArrowheads="1"/>
          </p:cNvSpPr>
          <p:nvPr/>
        </p:nvSpPr>
        <p:spPr bwMode="auto">
          <a:xfrm>
            <a:off x="1371600" y="914400"/>
            <a:ext cx="434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i="1">
                <a:solidFill>
                  <a:srgbClr val="800080"/>
                </a:solidFill>
              </a:rPr>
              <a:t>Note-Taking Techniques:</a:t>
            </a:r>
          </a:p>
        </p:txBody>
      </p:sp>
      <p:sp>
        <p:nvSpPr>
          <p:cNvPr id="14354" name="AutoShape 71">
            <a:hlinkClick r:id="" action="ppaction://hlinkshowjump?jump=firstslide" highlightClick="1"/>
          </p:cNvPr>
          <p:cNvSpPr>
            <a:spLocks noChangeArrowheads="1"/>
          </p:cNvSpPr>
          <p:nvPr/>
        </p:nvSpPr>
        <p:spPr bwMode="auto">
          <a:xfrm>
            <a:off x="6283325" y="6248400"/>
            <a:ext cx="685800" cy="457200"/>
          </a:xfrm>
          <a:prstGeom prst="actionButtonBeginning">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4355" name="AutoShape 72">
            <a:hlinkClick r:id="" action="ppaction://hlinkshowjump?jump=lastslide" highlightClick="1"/>
          </p:cNvPr>
          <p:cNvSpPr>
            <a:spLocks noChangeArrowheads="1"/>
          </p:cNvSpPr>
          <p:nvPr/>
        </p:nvSpPr>
        <p:spPr bwMode="auto">
          <a:xfrm>
            <a:off x="8382000" y="6248400"/>
            <a:ext cx="685800" cy="457200"/>
          </a:xfrm>
          <a:prstGeom prst="actionButtonEnd">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4356" name="AutoShape 73">
            <a:hlinkClick r:id="" action="ppaction://hlinkshowjump?jump=nextslide" highlightClick="1"/>
          </p:cNvPr>
          <p:cNvSpPr>
            <a:spLocks noChangeArrowheads="1"/>
          </p:cNvSpPr>
          <p:nvPr/>
        </p:nvSpPr>
        <p:spPr bwMode="auto">
          <a:xfrm>
            <a:off x="7681913" y="6248400"/>
            <a:ext cx="685800" cy="457200"/>
          </a:xfrm>
          <a:prstGeom prst="actionButtonForwardNext">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4357" name="AutoShape 74">
            <a:hlinkClick r:id="" action="ppaction://hlinkshowjump?jump=previousslide" highlightClick="1"/>
          </p:cNvPr>
          <p:cNvSpPr>
            <a:spLocks noChangeArrowheads="1"/>
          </p:cNvSpPr>
          <p:nvPr/>
        </p:nvSpPr>
        <p:spPr bwMode="auto">
          <a:xfrm>
            <a:off x="6981825" y="6248400"/>
            <a:ext cx="685800" cy="457200"/>
          </a:xfrm>
          <a:prstGeom prst="actionButtonBackPrevious">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Tree>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hlinkClick r:id="rId2" action="ppaction://hlinksldjump"/>
          </p:cNvPr>
          <p:cNvSpPr>
            <a:spLocks noChangeArrowheads="1"/>
          </p:cNvSpPr>
          <p:nvPr/>
        </p:nvSpPr>
        <p:spPr bwMode="auto">
          <a:xfrm>
            <a:off x="0" y="1447800"/>
            <a:ext cx="1219200" cy="47244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1200"/>
          </a:p>
        </p:txBody>
      </p:sp>
      <p:sp>
        <p:nvSpPr>
          <p:cNvPr id="15363" name="Line 3"/>
          <p:cNvSpPr>
            <a:spLocks noChangeShapeType="1"/>
          </p:cNvSpPr>
          <p:nvPr/>
        </p:nvSpPr>
        <p:spPr bwMode="auto">
          <a:xfrm>
            <a:off x="0" y="6172200"/>
            <a:ext cx="9144000" cy="0"/>
          </a:xfrm>
          <a:prstGeom prst="line">
            <a:avLst/>
          </a:prstGeom>
          <a:noFill/>
          <a:ln w="381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64" name="Text Box 4"/>
          <p:cNvSpPr txBox="1">
            <a:spLocks noChangeArrowheads="1"/>
          </p:cNvSpPr>
          <p:nvPr/>
        </p:nvSpPr>
        <p:spPr bwMode="auto">
          <a:xfrm>
            <a:off x="1447800" y="304800"/>
            <a:ext cx="6172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b="1" i="1"/>
              <a:t>Understanding and Avoiding Plagiarism</a:t>
            </a:r>
          </a:p>
        </p:txBody>
      </p:sp>
      <p:pic>
        <p:nvPicPr>
          <p:cNvPr id="15365" name="Picture 5" descr="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55713"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6" name="Line 6"/>
          <p:cNvSpPr>
            <a:spLocks noChangeShapeType="1"/>
          </p:cNvSpPr>
          <p:nvPr/>
        </p:nvSpPr>
        <p:spPr bwMode="auto">
          <a:xfrm>
            <a:off x="0" y="1447800"/>
            <a:ext cx="9144000" cy="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67" name="Text Box 7"/>
          <p:cNvSpPr txBox="1">
            <a:spLocks noChangeArrowheads="1"/>
          </p:cNvSpPr>
          <p:nvPr/>
        </p:nvSpPr>
        <p:spPr bwMode="auto">
          <a:xfrm>
            <a:off x="1447800" y="914400"/>
            <a:ext cx="358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685800" indent="-22860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i="1">
                <a:solidFill>
                  <a:srgbClr val="800080"/>
                </a:solidFill>
              </a:rPr>
              <a:t>Source Materials</a:t>
            </a:r>
          </a:p>
        </p:txBody>
      </p:sp>
      <p:sp>
        <p:nvSpPr>
          <p:cNvPr id="15368" name="Text Box 8"/>
          <p:cNvSpPr txBox="1">
            <a:spLocks noChangeArrowheads="1"/>
          </p:cNvSpPr>
          <p:nvPr/>
        </p:nvSpPr>
        <p:spPr bwMode="auto">
          <a:xfrm>
            <a:off x="0" y="6400800"/>
            <a:ext cx="88392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200" i="1"/>
              <a:t>Copyright </a:t>
            </a:r>
            <a:r>
              <a:rPr lang="en-US" altLang="en-US" sz="1200" i="1">
                <a:cs typeface="Arial" panose="020B0604020202020204" pitchFamily="34" charset="0"/>
              </a:rPr>
              <a:t>© 2008 University of Fairfax. All rights reserved.</a:t>
            </a:r>
          </a:p>
        </p:txBody>
      </p:sp>
      <p:sp>
        <p:nvSpPr>
          <p:cNvPr id="15369" name="Line 9"/>
          <p:cNvSpPr>
            <a:spLocks noChangeShapeType="1"/>
          </p:cNvSpPr>
          <p:nvPr/>
        </p:nvSpPr>
        <p:spPr bwMode="auto">
          <a:xfrm>
            <a:off x="1219200" y="0"/>
            <a:ext cx="0" cy="617220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70" name="Rectangle 10"/>
          <p:cNvSpPr>
            <a:spLocks noChangeArrowheads="1"/>
          </p:cNvSpPr>
          <p:nvPr/>
        </p:nvSpPr>
        <p:spPr bwMode="auto">
          <a:xfrm>
            <a:off x="1524000" y="1785938"/>
            <a:ext cx="6629400" cy="2481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457200" indent="-457200">
              <a:defRPr>
                <a:solidFill>
                  <a:schemeClr val="tx1"/>
                </a:solidFill>
                <a:latin typeface="Arial" panose="020B0604020202020204" pitchFamily="34" charset="0"/>
              </a:defRPr>
            </a:lvl1pPr>
            <a:lvl2pPr marL="974725" indent="-34290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Clr>
                <a:srgbClr val="800080"/>
              </a:buClr>
              <a:buFont typeface="Wingdings" panose="05000000000000000000" pitchFamily="2" charset="2"/>
              <a:buNone/>
            </a:pPr>
            <a:r>
              <a:rPr lang="en-US" altLang="en-US" b="1" i="1">
                <a:solidFill>
                  <a:srgbClr val="800080"/>
                </a:solidFill>
              </a:rPr>
              <a:t>Sources on Plagiarism and APA Citation Rules:</a:t>
            </a:r>
          </a:p>
          <a:p>
            <a:pPr eaLnBrk="1" hangingPunct="1">
              <a:spcBef>
                <a:spcPct val="30000"/>
              </a:spcBef>
              <a:buClr>
                <a:srgbClr val="800080"/>
              </a:buClr>
              <a:buFont typeface="Wingdings" panose="05000000000000000000" pitchFamily="2" charset="2"/>
              <a:buNone/>
            </a:pPr>
            <a:r>
              <a:rPr lang="en-US" altLang="en-US" sz="1400"/>
              <a:t>Aaron, J.E. (2004). </a:t>
            </a:r>
            <a:r>
              <a:rPr lang="en-US" altLang="en-US" sz="1400" i="1"/>
              <a:t>The little, brown compact handbook</a:t>
            </a:r>
            <a:r>
              <a:rPr lang="en-US" altLang="en-US" sz="1400"/>
              <a:t> (5th ed.). New York: Pearson-Longman.</a:t>
            </a:r>
          </a:p>
          <a:p>
            <a:pPr eaLnBrk="1" hangingPunct="1">
              <a:spcBef>
                <a:spcPct val="30000"/>
              </a:spcBef>
              <a:buClr>
                <a:srgbClr val="800080"/>
              </a:buClr>
              <a:buFont typeface="Wingdings" panose="05000000000000000000" pitchFamily="2" charset="2"/>
              <a:buNone/>
            </a:pPr>
            <a:r>
              <a:rPr lang="en-US" altLang="en-US" sz="1400"/>
              <a:t>American Psychological Association. (2001). </a:t>
            </a:r>
            <a:r>
              <a:rPr lang="en-US" altLang="en-US" sz="1400" i="1"/>
              <a:t>Publication manual of the American Psychological Association</a:t>
            </a:r>
            <a:r>
              <a:rPr lang="en-US" altLang="en-US" sz="1400"/>
              <a:t> (5</a:t>
            </a:r>
            <a:r>
              <a:rPr lang="en-US" altLang="en-US" sz="1400" baseline="30000"/>
              <a:t>th</a:t>
            </a:r>
            <a:r>
              <a:rPr lang="en-US" altLang="en-US" sz="1400"/>
              <a:t> ed.). Washington, DC: Author.</a:t>
            </a:r>
          </a:p>
          <a:p>
            <a:pPr eaLnBrk="1" hangingPunct="1">
              <a:spcBef>
                <a:spcPct val="30000"/>
              </a:spcBef>
              <a:buClr>
                <a:srgbClr val="800080"/>
              </a:buClr>
              <a:buFont typeface="Wingdings" panose="05000000000000000000" pitchFamily="2" charset="2"/>
              <a:buNone/>
            </a:pPr>
            <a:r>
              <a:rPr lang="en-US" altLang="en-US" sz="1400"/>
              <a:t>Clines, R.H., &amp; Cobb, E.R. (2006). </a:t>
            </a:r>
            <a:r>
              <a:rPr lang="en-US" altLang="en-US" sz="1400" i="1"/>
              <a:t>Research writing simplified: A documentation guide</a:t>
            </a:r>
            <a:r>
              <a:rPr lang="en-US" altLang="en-US" sz="1400"/>
              <a:t> (5th ed.). New York: Pearson-Longman.</a:t>
            </a:r>
          </a:p>
          <a:p>
            <a:pPr eaLnBrk="1" hangingPunct="1">
              <a:spcBef>
                <a:spcPct val="30000"/>
              </a:spcBef>
              <a:buClr>
                <a:srgbClr val="800080"/>
              </a:buClr>
              <a:buFont typeface="Wingdings" panose="05000000000000000000" pitchFamily="2" charset="2"/>
              <a:buNone/>
            </a:pPr>
            <a:r>
              <a:rPr lang="en-US" altLang="en-US" sz="1400"/>
              <a:t>Winkler, A.C., &amp; McCuen, J.R. (2003). </a:t>
            </a:r>
            <a:r>
              <a:rPr lang="en-US" altLang="en-US" sz="1400" i="1"/>
              <a:t>Writing the research paper: A handbook </a:t>
            </a:r>
            <a:r>
              <a:rPr lang="en-US" altLang="en-US" sz="1400"/>
              <a:t>(6th ed.). Boston, MA: Thomson/Heinle.</a:t>
            </a:r>
          </a:p>
          <a:p>
            <a:pPr eaLnBrk="1" hangingPunct="1">
              <a:spcBef>
                <a:spcPct val="30000"/>
              </a:spcBef>
              <a:buClr>
                <a:srgbClr val="800080"/>
              </a:buClr>
              <a:buFont typeface="Wingdings" panose="05000000000000000000" pitchFamily="2" charset="2"/>
              <a:buNone/>
            </a:pPr>
            <a:endParaRPr lang="en-US" altLang="en-US" sz="800"/>
          </a:p>
        </p:txBody>
      </p:sp>
      <p:sp>
        <p:nvSpPr>
          <p:cNvPr id="15371" name="AutoShape 11">
            <a:hlinkClick r:id="" action="ppaction://hlinkshowjump?jump=firstslide" highlightClick="1"/>
          </p:cNvPr>
          <p:cNvSpPr>
            <a:spLocks noChangeArrowheads="1"/>
          </p:cNvSpPr>
          <p:nvPr/>
        </p:nvSpPr>
        <p:spPr bwMode="auto">
          <a:xfrm>
            <a:off x="6283325" y="6248400"/>
            <a:ext cx="685800" cy="457200"/>
          </a:xfrm>
          <a:prstGeom prst="actionButtonBeginning">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5372" name="AutoShape 12">
            <a:hlinkClick r:id="" action="ppaction://hlinkshowjump?jump=lastslide" highlightClick="1"/>
          </p:cNvPr>
          <p:cNvSpPr>
            <a:spLocks noChangeArrowheads="1"/>
          </p:cNvSpPr>
          <p:nvPr/>
        </p:nvSpPr>
        <p:spPr bwMode="auto">
          <a:xfrm>
            <a:off x="8382000" y="6248400"/>
            <a:ext cx="685800" cy="457200"/>
          </a:xfrm>
          <a:prstGeom prst="actionButtonEnd">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5373" name="AutoShape 13">
            <a:hlinkClick r:id="" action="ppaction://hlinkshowjump?jump=nextslide" highlightClick="1"/>
          </p:cNvPr>
          <p:cNvSpPr>
            <a:spLocks noChangeArrowheads="1"/>
          </p:cNvSpPr>
          <p:nvPr/>
        </p:nvSpPr>
        <p:spPr bwMode="auto">
          <a:xfrm>
            <a:off x="7681913" y="6248400"/>
            <a:ext cx="685800" cy="457200"/>
          </a:xfrm>
          <a:prstGeom prst="actionButtonForwardNext">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5374" name="AutoShape 14">
            <a:hlinkClick r:id="" action="ppaction://hlinkshowjump?jump=previousslide" highlightClick="1"/>
          </p:cNvPr>
          <p:cNvSpPr>
            <a:spLocks noChangeArrowheads="1"/>
          </p:cNvSpPr>
          <p:nvPr/>
        </p:nvSpPr>
        <p:spPr bwMode="auto">
          <a:xfrm>
            <a:off x="6981825" y="6248400"/>
            <a:ext cx="685800" cy="457200"/>
          </a:xfrm>
          <a:prstGeom prst="actionButtonBackPrevious">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Tree>
  </p:cSld>
  <p:clrMapOvr>
    <a:masterClrMapping/>
  </p:clrMapOvr>
  <p:transition advClick="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hlinkClick r:id="" action="ppaction://noaction"/>
          </p:cNvPr>
          <p:cNvSpPr>
            <a:spLocks noChangeArrowheads="1"/>
          </p:cNvSpPr>
          <p:nvPr/>
        </p:nvSpPr>
        <p:spPr bwMode="auto">
          <a:xfrm>
            <a:off x="0" y="1447800"/>
            <a:ext cx="1219200" cy="47244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1200"/>
          </a:p>
        </p:txBody>
      </p:sp>
      <p:sp>
        <p:nvSpPr>
          <p:cNvPr id="16387" name="Line 3"/>
          <p:cNvSpPr>
            <a:spLocks noChangeShapeType="1"/>
          </p:cNvSpPr>
          <p:nvPr/>
        </p:nvSpPr>
        <p:spPr bwMode="auto">
          <a:xfrm>
            <a:off x="0" y="6172200"/>
            <a:ext cx="9144000" cy="0"/>
          </a:xfrm>
          <a:prstGeom prst="line">
            <a:avLst/>
          </a:prstGeom>
          <a:noFill/>
          <a:ln w="381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88" name="Text Box 4"/>
          <p:cNvSpPr txBox="1">
            <a:spLocks noChangeArrowheads="1"/>
          </p:cNvSpPr>
          <p:nvPr/>
        </p:nvSpPr>
        <p:spPr bwMode="auto">
          <a:xfrm>
            <a:off x="1447800" y="304800"/>
            <a:ext cx="6172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b="1" i="1"/>
              <a:t>Understanding and Avoiding Plagiarism</a:t>
            </a:r>
          </a:p>
        </p:txBody>
      </p:sp>
      <p:pic>
        <p:nvPicPr>
          <p:cNvPr id="16389" name="Picture 5"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55713"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0" name="Line 6"/>
          <p:cNvSpPr>
            <a:spLocks noChangeShapeType="1"/>
          </p:cNvSpPr>
          <p:nvPr/>
        </p:nvSpPr>
        <p:spPr bwMode="auto">
          <a:xfrm>
            <a:off x="0" y="1447800"/>
            <a:ext cx="9144000" cy="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91" name="Text Box 7"/>
          <p:cNvSpPr txBox="1">
            <a:spLocks noChangeArrowheads="1"/>
          </p:cNvSpPr>
          <p:nvPr/>
        </p:nvSpPr>
        <p:spPr bwMode="auto">
          <a:xfrm>
            <a:off x="1447800" y="914400"/>
            <a:ext cx="358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685800" indent="-22860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i="1">
                <a:solidFill>
                  <a:srgbClr val="800080"/>
                </a:solidFill>
              </a:rPr>
              <a:t>Source Materials</a:t>
            </a:r>
          </a:p>
        </p:txBody>
      </p:sp>
      <p:sp>
        <p:nvSpPr>
          <p:cNvPr id="16392" name="Text Box 8"/>
          <p:cNvSpPr txBox="1">
            <a:spLocks noChangeArrowheads="1"/>
          </p:cNvSpPr>
          <p:nvPr/>
        </p:nvSpPr>
        <p:spPr bwMode="auto">
          <a:xfrm>
            <a:off x="0" y="6400800"/>
            <a:ext cx="88392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200" i="1"/>
              <a:t>Copyright </a:t>
            </a:r>
            <a:r>
              <a:rPr lang="en-US" altLang="en-US" sz="1200" i="1">
                <a:cs typeface="Arial" panose="020B0604020202020204" pitchFamily="34" charset="0"/>
              </a:rPr>
              <a:t>© 2008 University of Fairfax. All rights reserved.</a:t>
            </a:r>
          </a:p>
        </p:txBody>
      </p:sp>
      <p:sp>
        <p:nvSpPr>
          <p:cNvPr id="16393" name="Line 9"/>
          <p:cNvSpPr>
            <a:spLocks noChangeShapeType="1"/>
          </p:cNvSpPr>
          <p:nvPr/>
        </p:nvSpPr>
        <p:spPr bwMode="auto">
          <a:xfrm>
            <a:off x="1219200" y="0"/>
            <a:ext cx="0" cy="617220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94" name="Rectangle 10"/>
          <p:cNvSpPr>
            <a:spLocks noChangeArrowheads="1"/>
          </p:cNvSpPr>
          <p:nvPr/>
        </p:nvSpPr>
        <p:spPr bwMode="auto">
          <a:xfrm>
            <a:off x="1600200" y="1600200"/>
            <a:ext cx="7086600" cy="4040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457200" indent="-457200">
              <a:defRPr>
                <a:solidFill>
                  <a:schemeClr val="tx1"/>
                </a:solidFill>
                <a:latin typeface="Arial" panose="020B0604020202020204" pitchFamily="34" charset="0"/>
              </a:defRPr>
            </a:lvl1pPr>
            <a:lvl2pPr marL="974725" indent="-34290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Clr>
                <a:srgbClr val="800080"/>
              </a:buClr>
              <a:buFont typeface="Wingdings" panose="05000000000000000000" pitchFamily="2" charset="2"/>
              <a:buNone/>
            </a:pPr>
            <a:r>
              <a:rPr lang="en-US" altLang="en-US" b="1" i="1">
                <a:solidFill>
                  <a:srgbClr val="800080"/>
                </a:solidFill>
              </a:rPr>
              <a:t>Sources for Examples:</a:t>
            </a:r>
          </a:p>
          <a:p>
            <a:pPr eaLnBrk="1" hangingPunct="1">
              <a:buClr>
                <a:srgbClr val="800080"/>
              </a:buClr>
              <a:buFont typeface="Wingdings" panose="05000000000000000000" pitchFamily="2" charset="2"/>
              <a:buNone/>
            </a:pPr>
            <a:endParaRPr lang="en-US" altLang="en-US" sz="1400"/>
          </a:p>
          <a:p>
            <a:pPr eaLnBrk="1" hangingPunct="1">
              <a:spcAft>
                <a:spcPct val="25000"/>
              </a:spcAft>
              <a:buClr>
                <a:srgbClr val="800080"/>
              </a:buClr>
              <a:buFont typeface="Wingdings" panose="05000000000000000000" pitchFamily="2" charset="2"/>
              <a:buNone/>
            </a:pPr>
            <a:r>
              <a:rPr lang="en-US" altLang="en-US" sz="1400"/>
              <a:t>Atkins, D.L., Ball, T., Bruns, G., &amp; Cox, K. (1999). Mawl: A domain-specific language for form-based services. </a:t>
            </a:r>
            <a:r>
              <a:rPr lang="en-US" altLang="en-US" sz="1400" i="1"/>
              <a:t>IEEE Transactions on Software Engineering,</a:t>
            </a:r>
            <a:r>
              <a:rPr lang="en-US" altLang="en-US" sz="1400"/>
              <a:t> </a:t>
            </a:r>
            <a:r>
              <a:rPr lang="en-US" altLang="en-US" sz="1400" i="1"/>
              <a:t>25</a:t>
            </a:r>
            <a:r>
              <a:rPr lang="en-US" altLang="en-US" sz="1400"/>
              <a:t>(3), 334-346.</a:t>
            </a:r>
          </a:p>
          <a:p>
            <a:pPr eaLnBrk="1" hangingPunct="1">
              <a:spcAft>
                <a:spcPct val="25000"/>
              </a:spcAft>
              <a:buClr>
                <a:srgbClr val="800080"/>
              </a:buClr>
              <a:buFont typeface="Wingdings" panose="05000000000000000000" pitchFamily="2" charset="2"/>
              <a:buNone/>
            </a:pPr>
            <a:r>
              <a:rPr lang="en-US" altLang="en-US" sz="1400"/>
              <a:t>Atkins, D.L., Ball, T., Graves, T.L., &amp; Mockus,A. (2002). Using version control data to evaluate the impact of software tools: A case study of the version editor. </a:t>
            </a:r>
            <a:r>
              <a:rPr lang="en-US" altLang="en-US" sz="1400" i="1"/>
              <a:t>IEEE Transactions on Software Engineering,</a:t>
            </a:r>
            <a:r>
              <a:rPr lang="en-US" altLang="en-US" sz="1400"/>
              <a:t> </a:t>
            </a:r>
            <a:r>
              <a:rPr lang="en-US" altLang="en-US" sz="1400" i="1"/>
              <a:t>28</a:t>
            </a:r>
            <a:r>
              <a:rPr lang="en-US" altLang="en-US" sz="1400"/>
              <a:t>(7), 625-637.</a:t>
            </a:r>
          </a:p>
          <a:p>
            <a:pPr eaLnBrk="1" hangingPunct="1">
              <a:spcAft>
                <a:spcPct val="25000"/>
              </a:spcAft>
              <a:buClr>
                <a:srgbClr val="800080"/>
              </a:buClr>
              <a:buFont typeface="Wingdings" panose="05000000000000000000" pitchFamily="2" charset="2"/>
              <a:buNone/>
            </a:pPr>
            <a:r>
              <a:rPr lang="en-US" altLang="en-US" sz="1400"/>
              <a:t>Farkas, C., &amp; Huhns, M.N. (2002). Making agents secure on the semantic Web. </a:t>
            </a:r>
            <a:r>
              <a:rPr lang="en-US" altLang="en-US" sz="1400" i="1"/>
              <a:t>IEEE Internet Computing,</a:t>
            </a:r>
            <a:r>
              <a:rPr lang="en-US" altLang="en-US" sz="1400"/>
              <a:t> </a:t>
            </a:r>
            <a:r>
              <a:rPr lang="en-US" altLang="en-US" sz="1400" i="1"/>
              <a:t>6</a:t>
            </a:r>
            <a:r>
              <a:rPr lang="en-US" altLang="en-US" sz="1400"/>
              <a:t>(6), 76-79.</a:t>
            </a:r>
          </a:p>
          <a:p>
            <a:pPr eaLnBrk="1" hangingPunct="1">
              <a:spcAft>
                <a:spcPct val="25000"/>
              </a:spcAft>
              <a:buClr>
                <a:srgbClr val="800080"/>
              </a:buClr>
              <a:buFont typeface="Wingdings" panose="05000000000000000000" pitchFamily="2" charset="2"/>
              <a:buNone/>
            </a:pPr>
            <a:r>
              <a:rPr lang="en-US" altLang="en-US" sz="1400"/>
              <a:t>Guida,R., Stahl, R., Bun, T., Secrest, G., &amp; Moorcones, J. (2004). Deploying and using Public key technology: Lessons learned in real life. </a:t>
            </a:r>
            <a:r>
              <a:rPr lang="en-US" altLang="en-US" sz="1400" i="1"/>
              <a:t>IEEE Security and Privacy,</a:t>
            </a:r>
            <a:r>
              <a:rPr lang="en-US" altLang="en-US" sz="1400"/>
              <a:t> </a:t>
            </a:r>
            <a:r>
              <a:rPr lang="en-US" altLang="en-US" sz="1400" i="1"/>
              <a:t>2</a:t>
            </a:r>
            <a:r>
              <a:rPr lang="en-US" altLang="en-US" sz="1400"/>
              <a:t>(4), 67-71.</a:t>
            </a:r>
          </a:p>
          <a:p>
            <a:pPr eaLnBrk="1" hangingPunct="1">
              <a:spcAft>
                <a:spcPct val="25000"/>
              </a:spcAft>
              <a:buClr>
                <a:srgbClr val="800080"/>
              </a:buClr>
              <a:buFont typeface="Wingdings" panose="05000000000000000000" pitchFamily="2" charset="2"/>
              <a:buNone/>
            </a:pPr>
            <a:r>
              <a:rPr lang="en-US" altLang="en-US" sz="1400"/>
              <a:t>Kuhn,M.G. (1998). Cipher instruction search attack on the bus-encryption security microcontroller DS5002FP. </a:t>
            </a:r>
            <a:r>
              <a:rPr lang="en-US" altLang="en-US" sz="1400" i="1"/>
              <a:t>IEEE Transactions on Computers,</a:t>
            </a:r>
            <a:r>
              <a:rPr lang="en-US" altLang="en-US" sz="1400"/>
              <a:t> </a:t>
            </a:r>
            <a:r>
              <a:rPr lang="en-US" altLang="en-US" sz="1400" i="1"/>
              <a:t>47</a:t>
            </a:r>
            <a:r>
              <a:rPr lang="en-US" altLang="en-US" sz="1400"/>
              <a:t>(10), 1153-1157.</a:t>
            </a:r>
          </a:p>
          <a:p>
            <a:pPr eaLnBrk="1" hangingPunct="1">
              <a:spcAft>
                <a:spcPct val="25000"/>
              </a:spcAft>
              <a:buClr>
                <a:srgbClr val="800080"/>
              </a:buClr>
              <a:buFont typeface="Wingdings" panose="05000000000000000000" pitchFamily="2" charset="2"/>
              <a:buNone/>
            </a:pPr>
            <a:r>
              <a:rPr lang="en-US" altLang="en-US" sz="1400"/>
              <a:t>McLaughlin, L. (2003). Online fraud gets sophisticated. </a:t>
            </a:r>
            <a:r>
              <a:rPr lang="en-US" altLang="en-US" sz="1400" i="1"/>
              <a:t>IEEE Internet Computing, 7</a:t>
            </a:r>
            <a:r>
              <a:rPr lang="en-US" altLang="en-US" sz="1400"/>
              <a:t> (5), 6-8.</a:t>
            </a:r>
          </a:p>
        </p:txBody>
      </p:sp>
      <p:sp>
        <p:nvSpPr>
          <p:cNvPr id="16395" name="AutoShape 11">
            <a:hlinkClick r:id="" action="ppaction://hlinkshowjump?jump=firstslide" highlightClick="1"/>
          </p:cNvPr>
          <p:cNvSpPr>
            <a:spLocks noChangeArrowheads="1"/>
          </p:cNvSpPr>
          <p:nvPr/>
        </p:nvSpPr>
        <p:spPr bwMode="auto">
          <a:xfrm>
            <a:off x="6283325" y="6248400"/>
            <a:ext cx="685800" cy="457200"/>
          </a:xfrm>
          <a:prstGeom prst="actionButtonBeginning">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396" name="AutoShape 12">
            <a:hlinkClick r:id="" action="ppaction://hlinkshowjump?jump=lastslide" highlightClick="1"/>
          </p:cNvPr>
          <p:cNvSpPr>
            <a:spLocks noChangeArrowheads="1"/>
          </p:cNvSpPr>
          <p:nvPr/>
        </p:nvSpPr>
        <p:spPr bwMode="auto">
          <a:xfrm>
            <a:off x="8382000" y="6248400"/>
            <a:ext cx="685800" cy="457200"/>
          </a:xfrm>
          <a:prstGeom prst="actionButtonEnd">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397" name="AutoShape 13">
            <a:hlinkClick r:id="" action="ppaction://hlinkshowjump?jump=nextslide" highlightClick="1"/>
          </p:cNvPr>
          <p:cNvSpPr>
            <a:spLocks noChangeArrowheads="1"/>
          </p:cNvSpPr>
          <p:nvPr/>
        </p:nvSpPr>
        <p:spPr bwMode="auto">
          <a:xfrm>
            <a:off x="7681913" y="6248400"/>
            <a:ext cx="685800" cy="457200"/>
          </a:xfrm>
          <a:prstGeom prst="actionButtonForwardNext">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398" name="AutoShape 14">
            <a:hlinkClick r:id="" action="ppaction://hlinkshowjump?jump=previousslide" highlightClick="1"/>
          </p:cNvPr>
          <p:cNvSpPr>
            <a:spLocks noChangeArrowheads="1"/>
          </p:cNvSpPr>
          <p:nvPr/>
        </p:nvSpPr>
        <p:spPr bwMode="auto">
          <a:xfrm>
            <a:off x="6981825" y="6248400"/>
            <a:ext cx="685800" cy="457200"/>
          </a:xfrm>
          <a:prstGeom prst="actionButtonBackPrevious">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Tree>
  </p:cSld>
  <p:clrMapOvr>
    <a:masterClrMapping/>
  </p:clrMapOvr>
  <p:transition advClick="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hlinkClick r:id="" action="ppaction://noaction"/>
          </p:cNvPr>
          <p:cNvSpPr>
            <a:spLocks noChangeArrowheads="1"/>
          </p:cNvSpPr>
          <p:nvPr/>
        </p:nvSpPr>
        <p:spPr bwMode="auto">
          <a:xfrm>
            <a:off x="0" y="1447800"/>
            <a:ext cx="1219200" cy="47244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1200"/>
          </a:p>
        </p:txBody>
      </p:sp>
      <p:sp>
        <p:nvSpPr>
          <p:cNvPr id="17411" name="Line 3"/>
          <p:cNvSpPr>
            <a:spLocks noChangeShapeType="1"/>
          </p:cNvSpPr>
          <p:nvPr/>
        </p:nvSpPr>
        <p:spPr bwMode="auto">
          <a:xfrm>
            <a:off x="0" y="6172200"/>
            <a:ext cx="9144000" cy="0"/>
          </a:xfrm>
          <a:prstGeom prst="line">
            <a:avLst/>
          </a:prstGeom>
          <a:noFill/>
          <a:ln w="381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2" name="Text Box 4"/>
          <p:cNvSpPr txBox="1">
            <a:spLocks noChangeArrowheads="1"/>
          </p:cNvSpPr>
          <p:nvPr/>
        </p:nvSpPr>
        <p:spPr bwMode="auto">
          <a:xfrm>
            <a:off x="1447800" y="304800"/>
            <a:ext cx="6172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b="1" i="1"/>
              <a:t>Understanding and Avoiding Plagiarism</a:t>
            </a:r>
          </a:p>
        </p:txBody>
      </p:sp>
      <p:pic>
        <p:nvPicPr>
          <p:cNvPr id="17413" name="Picture 5"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55713"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4" name="Line 6"/>
          <p:cNvSpPr>
            <a:spLocks noChangeShapeType="1"/>
          </p:cNvSpPr>
          <p:nvPr/>
        </p:nvSpPr>
        <p:spPr bwMode="auto">
          <a:xfrm>
            <a:off x="0" y="1447800"/>
            <a:ext cx="9144000" cy="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5" name="Text Box 7"/>
          <p:cNvSpPr txBox="1">
            <a:spLocks noChangeArrowheads="1"/>
          </p:cNvSpPr>
          <p:nvPr/>
        </p:nvSpPr>
        <p:spPr bwMode="auto">
          <a:xfrm>
            <a:off x="1447800" y="914400"/>
            <a:ext cx="358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685800" indent="-22860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i="1">
                <a:solidFill>
                  <a:srgbClr val="800080"/>
                </a:solidFill>
              </a:rPr>
              <a:t>Source Materials</a:t>
            </a:r>
          </a:p>
        </p:txBody>
      </p:sp>
      <p:sp>
        <p:nvSpPr>
          <p:cNvPr id="17416" name="Text Box 8"/>
          <p:cNvSpPr txBox="1">
            <a:spLocks noChangeArrowheads="1"/>
          </p:cNvSpPr>
          <p:nvPr/>
        </p:nvSpPr>
        <p:spPr bwMode="auto">
          <a:xfrm>
            <a:off x="0" y="6400800"/>
            <a:ext cx="88392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200" i="1"/>
              <a:t>Copyright </a:t>
            </a:r>
            <a:r>
              <a:rPr lang="en-US" altLang="en-US" sz="1200" i="1">
                <a:cs typeface="Arial" panose="020B0604020202020204" pitchFamily="34" charset="0"/>
              </a:rPr>
              <a:t>© 2008 University of Fairfax. All rights reserved.</a:t>
            </a:r>
          </a:p>
        </p:txBody>
      </p:sp>
      <p:sp>
        <p:nvSpPr>
          <p:cNvPr id="17417" name="Line 9"/>
          <p:cNvSpPr>
            <a:spLocks noChangeShapeType="1"/>
          </p:cNvSpPr>
          <p:nvPr/>
        </p:nvSpPr>
        <p:spPr bwMode="auto">
          <a:xfrm>
            <a:off x="1219200" y="0"/>
            <a:ext cx="0" cy="617220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8" name="Rectangle 10"/>
          <p:cNvSpPr>
            <a:spLocks noChangeArrowheads="1"/>
          </p:cNvSpPr>
          <p:nvPr/>
        </p:nvSpPr>
        <p:spPr bwMode="auto">
          <a:xfrm>
            <a:off x="1600200" y="1546225"/>
            <a:ext cx="7086600" cy="4437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457200" indent="-457200">
              <a:defRPr>
                <a:solidFill>
                  <a:schemeClr val="tx1"/>
                </a:solidFill>
                <a:latin typeface="Arial" panose="020B0604020202020204" pitchFamily="34" charset="0"/>
              </a:defRPr>
            </a:lvl1pPr>
            <a:lvl2pPr marL="974725" indent="-34290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Clr>
                <a:srgbClr val="800080"/>
              </a:buClr>
              <a:buFont typeface="Wingdings" panose="05000000000000000000" pitchFamily="2" charset="2"/>
              <a:buNone/>
            </a:pPr>
            <a:r>
              <a:rPr lang="en-US" altLang="en-US" b="1" i="1">
                <a:solidFill>
                  <a:srgbClr val="800080"/>
                </a:solidFill>
              </a:rPr>
              <a:t>Sources for Examples:</a:t>
            </a:r>
          </a:p>
          <a:p>
            <a:pPr eaLnBrk="1" hangingPunct="1">
              <a:buClr>
                <a:srgbClr val="800080"/>
              </a:buClr>
              <a:buFont typeface="Wingdings" panose="05000000000000000000" pitchFamily="2" charset="2"/>
              <a:buNone/>
            </a:pPr>
            <a:endParaRPr lang="en-US" altLang="en-US" sz="1400"/>
          </a:p>
          <a:p>
            <a:pPr eaLnBrk="1" hangingPunct="1">
              <a:spcAft>
                <a:spcPct val="25000"/>
              </a:spcAft>
              <a:buClr>
                <a:srgbClr val="800080"/>
              </a:buClr>
              <a:buFont typeface="Wingdings" panose="05000000000000000000" pitchFamily="2" charset="2"/>
              <a:buNone/>
            </a:pPr>
            <a:r>
              <a:rPr lang="en-US" altLang="en-US" sz="1400"/>
              <a:t>McLaughlin, L. (2005a). From AWK to Google: Peter Weinberger talks search. </a:t>
            </a:r>
            <a:r>
              <a:rPr lang="en-US" altLang="en-US" sz="1400" i="1"/>
              <a:t>IEEE Security and Privacy,</a:t>
            </a:r>
            <a:r>
              <a:rPr lang="en-US" altLang="en-US" sz="1400"/>
              <a:t> </a:t>
            </a:r>
            <a:r>
              <a:rPr lang="en-US" altLang="en-US" sz="1400" i="1"/>
              <a:t>3</a:t>
            </a:r>
            <a:r>
              <a:rPr lang="en-US" altLang="en-US" sz="1400"/>
              <a:t>(5), 11-13.</a:t>
            </a:r>
          </a:p>
          <a:p>
            <a:pPr eaLnBrk="1" hangingPunct="1">
              <a:spcAft>
                <a:spcPct val="25000"/>
              </a:spcAft>
              <a:buClr>
                <a:srgbClr val="800080"/>
              </a:buClr>
              <a:buFont typeface="Wingdings" panose="05000000000000000000" pitchFamily="2" charset="2"/>
              <a:buNone/>
            </a:pPr>
            <a:r>
              <a:rPr lang="en-US" altLang="en-US" sz="1400"/>
              <a:t>McLaughlin, L. (2005b). Winning the game of risk: Neumann’s take on sound design. </a:t>
            </a:r>
            <a:r>
              <a:rPr lang="en-US" altLang="en-US" sz="1400" i="1"/>
              <a:t>IEEE Security and Privacy,</a:t>
            </a:r>
            <a:r>
              <a:rPr lang="en-US" altLang="en-US" sz="1400"/>
              <a:t> </a:t>
            </a:r>
            <a:r>
              <a:rPr lang="en-US" altLang="en-US" sz="1400" i="1"/>
              <a:t>3</a:t>
            </a:r>
            <a:r>
              <a:rPr lang="en-US" altLang="en-US" sz="1400"/>
              <a:t>(6), 9-12.</a:t>
            </a:r>
          </a:p>
          <a:p>
            <a:pPr eaLnBrk="1" hangingPunct="1">
              <a:spcAft>
                <a:spcPct val="25000"/>
              </a:spcAft>
              <a:buClr>
                <a:srgbClr val="800080"/>
              </a:buClr>
              <a:buFont typeface="Wingdings" panose="05000000000000000000" pitchFamily="2" charset="2"/>
              <a:buNone/>
            </a:pPr>
            <a:r>
              <a:rPr lang="en-US" altLang="en-US" sz="1400"/>
              <a:t>Miller, A. (2005). Trends in process control systems security. </a:t>
            </a:r>
            <a:r>
              <a:rPr lang="en-US" altLang="en-US" sz="1400" i="1"/>
              <a:t>IEEE Security and Privacy,</a:t>
            </a:r>
            <a:r>
              <a:rPr lang="en-US" altLang="en-US" sz="1400"/>
              <a:t> </a:t>
            </a:r>
            <a:r>
              <a:rPr lang="en-US" altLang="en-US" sz="1400" i="1"/>
              <a:t>3</a:t>
            </a:r>
            <a:r>
              <a:rPr lang="en-US" altLang="en-US" sz="1400"/>
              <a:t>(5), 57-60.</a:t>
            </a:r>
          </a:p>
          <a:p>
            <a:pPr eaLnBrk="1" hangingPunct="1">
              <a:spcAft>
                <a:spcPct val="25000"/>
              </a:spcAft>
              <a:buClr>
                <a:srgbClr val="800080"/>
              </a:buClr>
              <a:buFont typeface="Wingdings" panose="05000000000000000000" pitchFamily="2" charset="2"/>
              <a:buNone/>
            </a:pPr>
            <a:r>
              <a:rPr lang="en-US" altLang="en-US" sz="1400"/>
              <a:t>Millett, L.I., &amp; Holden, S.H. (2003). Authentication and its privacy effects. </a:t>
            </a:r>
            <a:r>
              <a:rPr lang="en-US" altLang="en-US" sz="1400" i="1"/>
              <a:t>IEEE Internet Computing,</a:t>
            </a:r>
            <a:r>
              <a:rPr lang="en-US" altLang="en-US" sz="1400"/>
              <a:t> </a:t>
            </a:r>
            <a:r>
              <a:rPr lang="en-US" altLang="en-US" sz="1400" i="1"/>
              <a:t>7</a:t>
            </a:r>
            <a:r>
              <a:rPr lang="en-US" altLang="en-US" sz="1400"/>
              <a:t>(6), 54-58.</a:t>
            </a:r>
          </a:p>
          <a:p>
            <a:pPr eaLnBrk="1" hangingPunct="1">
              <a:spcAft>
                <a:spcPct val="25000"/>
              </a:spcAft>
              <a:buClr>
                <a:srgbClr val="800080"/>
              </a:buClr>
              <a:buFont typeface="Wingdings" panose="05000000000000000000" pitchFamily="2" charset="2"/>
              <a:buNone/>
            </a:pPr>
            <a:r>
              <a:rPr lang="en-US" altLang="en-US" sz="1400"/>
              <a:t>Phan, R.C.W., &amp; Siddiqi, M.U. (2006). A framework for describing block cipher cryptanalysis. </a:t>
            </a:r>
            <a:r>
              <a:rPr lang="en-US" altLang="en-US" sz="1400" i="1"/>
              <a:t>IEEE Transactions on Computers,</a:t>
            </a:r>
            <a:r>
              <a:rPr lang="en-US" altLang="en-US" sz="1400"/>
              <a:t> </a:t>
            </a:r>
            <a:r>
              <a:rPr lang="en-US" altLang="en-US" sz="1400" i="1"/>
              <a:t>55</a:t>
            </a:r>
            <a:r>
              <a:rPr lang="en-US" altLang="en-US" sz="1400"/>
              <a:t>(11), 1402-1409</a:t>
            </a:r>
            <a:r>
              <a:rPr lang="en-US" altLang="en-US"/>
              <a:t>.</a:t>
            </a:r>
          </a:p>
          <a:p>
            <a:pPr eaLnBrk="1" hangingPunct="1">
              <a:spcAft>
                <a:spcPct val="25000"/>
              </a:spcAft>
              <a:buClr>
                <a:srgbClr val="800080"/>
              </a:buClr>
              <a:buFont typeface="Wingdings" panose="05000000000000000000" pitchFamily="2" charset="2"/>
              <a:buNone/>
            </a:pPr>
            <a:r>
              <a:rPr lang="en-US" altLang="en-US" sz="1400"/>
              <a:t>Ryan, D.J. (2003). Two views on security software liability: Let the legal system decide. </a:t>
            </a:r>
            <a:r>
              <a:rPr lang="en-US" altLang="en-US" sz="1400" i="1"/>
              <a:t>IEEE Security and Privacy, 1</a:t>
            </a:r>
            <a:r>
              <a:rPr lang="en-US" altLang="en-US" sz="1400"/>
              <a:t>(1), 70-72. </a:t>
            </a:r>
          </a:p>
          <a:p>
            <a:pPr eaLnBrk="1" hangingPunct="1">
              <a:spcAft>
                <a:spcPct val="25000"/>
              </a:spcAft>
              <a:buClr>
                <a:srgbClr val="800080"/>
              </a:buClr>
              <a:buFont typeface="Wingdings" panose="05000000000000000000" pitchFamily="2" charset="2"/>
              <a:buNone/>
            </a:pPr>
            <a:r>
              <a:rPr lang="en-US" altLang="en-US" sz="1400"/>
              <a:t>Ryan, J.J.C.H. (2004). Information security tools and practices: What works?. </a:t>
            </a:r>
            <a:r>
              <a:rPr lang="en-US" altLang="en-US" sz="1400" i="1"/>
              <a:t>IEEE Transactions on Computers, 53</a:t>
            </a:r>
            <a:r>
              <a:rPr lang="en-US" altLang="en-US" sz="1400"/>
              <a:t>(8), 1060-1063. </a:t>
            </a:r>
          </a:p>
          <a:p>
            <a:pPr eaLnBrk="1" hangingPunct="1">
              <a:spcAft>
                <a:spcPct val="25000"/>
              </a:spcAft>
              <a:buClr>
                <a:srgbClr val="800080"/>
              </a:buClr>
              <a:buFont typeface="Wingdings" panose="05000000000000000000" pitchFamily="2" charset="2"/>
              <a:buNone/>
            </a:pPr>
            <a:r>
              <a:rPr lang="en-US" altLang="en-US" sz="1400"/>
              <a:t>Winslett, M., Yu, T., Seamons, K.E., Hess, A., Jacobson, J., Jarvis, R. et al. (2002). Negotiating trust on the Web. </a:t>
            </a:r>
            <a:r>
              <a:rPr lang="en-US" altLang="en-US" sz="1400" i="1"/>
              <a:t>IEEE Internet Computing,</a:t>
            </a:r>
            <a:r>
              <a:rPr lang="en-US" altLang="en-US" sz="1400"/>
              <a:t> </a:t>
            </a:r>
            <a:r>
              <a:rPr lang="en-US" altLang="en-US" sz="1400" i="1"/>
              <a:t>6</a:t>
            </a:r>
            <a:r>
              <a:rPr lang="en-US" altLang="en-US" sz="1400"/>
              <a:t>(6), 30-37.</a:t>
            </a:r>
          </a:p>
        </p:txBody>
      </p:sp>
      <p:sp>
        <p:nvSpPr>
          <p:cNvPr id="17419" name="AutoShape 11">
            <a:hlinkClick r:id="" action="ppaction://hlinkshowjump?jump=firstslide" highlightClick="1"/>
          </p:cNvPr>
          <p:cNvSpPr>
            <a:spLocks noChangeArrowheads="1"/>
          </p:cNvSpPr>
          <p:nvPr/>
        </p:nvSpPr>
        <p:spPr bwMode="auto">
          <a:xfrm>
            <a:off x="6283325" y="6248400"/>
            <a:ext cx="685800" cy="457200"/>
          </a:xfrm>
          <a:prstGeom prst="actionButtonBeginning">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7420" name="AutoShape 12">
            <a:hlinkClick r:id="" action="ppaction://hlinkshowjump?jump=lastslide" highlightClick="1"/>
          </p:cNvPr>
          <p:cNvSpPr>
            <a:spLocks noChangeArrowheads="1"/>
          </p:cNvSpPr>
          <p:nvPr/>
        </p:nvSpPr>
        <p:spPr bwMode="auto">
          <a:xfrm>
            <a:off x="8382000" y="6248400"/>
            <a:ext cx="685800" cy="457200"/>
          </a:xfrm>
          <a:prstGeom prst="actionButtonEnd">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7421" name="AutoShape 13">
            <a:hlinkClick r:id="" action="ppaction://hlinkshowjump?jump=nextslide" highlightClick="1"/>
          </p:cNvPr>
          <p:cNvSpPr>
            <a:spLocks noChangeArrowheads="1"/>
          </p:cNvSpPr>
          <p:nvPr/>
        </p:nvSpPr>
        <p:spPr bwMode="auto">
          <a:xfrm>
            <a:off x="7681913" y="6248400"/>
            <a:ext cx="685800" cy="457200"/>
          </a:xfrm>
          <a:prstGeom prst="actionButtonForwardNext">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7422" name="AutoShape 14">
            <a:hlinkClick r:id="" action="ppaction://hlinkshowjump?jump=previousslide" highlightClick="1"/>
          </p:cNvPr>
          <p:cNvSpPr>
            <a:spLocks noChangeArrowheads="1"/>
          </p:cNvSpPr>
          <p:nvPr/>
        </p:nvSpPr>
        <p:spPr bwMode="auto">
          <a:xfrm>
            <a:off x="6981825" y="6248400"/>
            <a:ext cx="685800" cy="457200"/>
          </a:xfrm>
          <a:prstGeom prst="actionButtonBackPrevious">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Tree>
  </p:cSld>
  <p:clrMapOvr>
    <a:masterClrMapping/>
  </p:clrMapOvr>
  <p:transition advClick="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hlinkClick r:id="" action="ppaction://noaction"/>
          </p:cNvPr>
          <p:cNvSpPr>
            <a:spLocks noChangeArrowheads="1"/>
          </p:cNvSpPr>
          <p:nvPr/>
        </p:nvSpPr>
        <p:spPr bwMode="auto">
          <a:xfrm>
            <a:off x="0" y="1447800"/>
            <a:ext cx="1219200" cy="47244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1200"/>
          </a:p>
        </p:txBody>
      </p:sp>
      <p:sp>
        <p:nvSpPr>
          <p:cNvPr id="18435" name="Line 3"/>
          <p:cNvSpPr>
            <a:spLocks noChangeShapeType="1"/>
          </p:cNvSpPr>
          <p:nvPr/>
        </p:nvSpPr>
        <p:spPr bwMode="auto">
          <a:xfrm>
            <a:off x="0" y="6172200"/>
            <a:ext cx="9144000" cy="0"/>
          </a:xfrm>
          <a:prstGeom prst="line">
            <a:avLst/>
          </a:prstGeom>
          <a:noFill/>
          <a:ln w="381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36" name="Text Box 4"/>
          <p:cNvSpPr txBox="1">
            <a:spLocks noChangeArrowheads="1"/>
          </p:cNvSpPr>
          <p:nvPr/>
        </p:nvSpPr>
        <p:spPr bwMode="auto">
          <a:xfrm>
            <a:off x="1447800" y="304800"/>
            <a:ext cx="5105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i="1"/>
              <a:t>Understanding and Avoiding Plagiarism</a:t>
            </a:r>
          </a:p>
        </p:txBody>
      </p:sp>
      <p:pic>
        <p:nvPicPr>
          <p:cNvPr id="18437" name="Picture 5"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55713"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8" name="Line 6"/>
          <p:cNvSpPr>
            <a:spLocks noChangeShapeType="1"/>
          </p:cNvSpPr>
          <p:nvPr/>
        </p:nvSpPr>
        <p:spPr bwMode="auto">
          <a:xfrm>
            <a:off x="0" y="1447800"/>
            <a:ext cx="9144000" cy="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39" name="Text Box 7"/>
          <p:cNvSpPr txBox="1">
            <a:spLocks noChangeArrowheads="1"/>
          </p:cNvSpPr>
          <p:nvPr/>
        </p:nvSpPr>
        <p:spPr bwMode="auto">
          <a:xfrm>
            <a:off x="0" y="6400800"/>
            <a:ext cx="88392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200" i="1"/>
              <a:t>Copyright </a:t>
            </a:r>
            <a:r>
              <a:rPr lang="en-US" altLang="en-US" sz="1200" i="1">
                <a:cs typeface="Arial" panose="020B0604020202020204" pitchFamily="34" charset="0"/>
              </a:rPr>
              <a:t>© 2008 University of Fairfax. All rights reserved.</a:t>
            </a:r>
          </a:p>
        </p:txBody>
      </p:sp>
      <p:sp>
        <p:nvSpPr>
          <p:cNvPr id="18440" name="Line 8"/>
          <p:cNvSpPr>
            <a:spLocks noChangeShapeType="1"/>
          </p:cNvSpPr>
          <p:nvPr/>
        </p:nvSpPr>
        <p:spPr bwMode="auto">
          <a:xfrm>
            <a:off x="1219200" y="0"/>
            <a:ext cx="0" cy="617220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41" name="Text Box 9"/>
          <p:cNvSpPr txBox="1">
            <a:spLocks noChangeArrowheads="1"/>
          </p:cNvSpPr>
          <p:nvPr/>
        </p:nvSpPr>
        <p:spPr bwMode="auto">
          <a:xfrm>
            <a:off x="1371600" y="1752600"/>
            <a:ext cx="7620000" cy="329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685800" indent="-22860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b="1" i="1">
                <a:solidFill>
                  <a:srgbClr val="800080"/>
                </a:solidFill>
              </a:rPr>
              <a:t>This concludes the tutorial on Understanding and Avoiding Plagiarism. </a:t>
            </a:r>
          </a:p>
          <a:p>
            <a:pPr eaLnBrk="1" hangingPunct="1">
              <a:spcBef>
                <a:spcPct val="50000"/>
              </a:spcBef>
            </a:pPr>
            <a:r>
              <a:rPr lang="en-US" altLang="en-US" sz="2000" b="1" i="1">
                <a:solidFill>
                  <a:srgbClr val="800080"/>
                </a:solidFill>
              </a:rPr>
              <a:t>You may opt to use the </a:t>
            </a:r>
            <a:r>
              <a:rPr lang="en-US" altLang="en-US" sz="2000" b="1" i="1"/>
              <a:t>Practice Sessions</a:t>
            </a:r>
            <a:r>
              <a:rPr lang="en-US" altLang="en-US" sz="2000" b="1" i="1">
                <a:solidFill>
                  <a:srgbClr val="800080"/>
                </a:solidFill>
              </a:rPr>
              <a:t> to review and master the concepts and techniques presented in the tutorial.</a:t>
            </a:r>
          </a:p>
          <a:p>
            <a:pPr eaLnBrk="1" hangingPunct="1">
              <a:spcBef>
                <a:spcPct val="50000"/>
              </a:spcBef>
            </a:pPr>
            <a:r>
              <a:rPr lang="en-US" altLang="en-US" sz="2000" b="1" i="1">
                <a:solidFill>
                  <a:srgbClr val="800080"/>
                </a:solidFill>
              </a:rPr>
              <a:t>You may also complete the</a:t>
            </a:r>
            <a:r>
              <a:rPr lang="en-US" altLang="en-US" sz="2000" i="1"/>
              <a:t> </a:t>
            </a:r>
            <a:r>
              <a:rPr lang="en-US" altLang="en-US" sz="2000" b="1" i="1"/>
              <a:t>Self-Assessment </a:t>
            </a:r>
            <a:r>
              <a:rPr lang="en-US" altLang="en-US" sz="2000" b="1" i="1">
                <a:solidFill>
                  <a:srgbClr val="800080"/>
                </a:solidFill>
              </a:rPr>
              <a:t>as proof of your mastery of the policies and practices related to academic integrity. Your scores are available for review in the Gradebook in this course shell.</a:t>
            </a:r>
          </a:p>
          <a:p>
            <a:pPr eaLnBrk="1" hangingPunct="1">
              <a:spcBef>
                <a:spcPct val="50000"/>
              </a:spcBef>
            </a:pPr>
            <a:endParaRPr lang="en-US" altLang="en-US" sz="2000" b="1" i="1">
              <a:solidFill>
                <a:srgbClr val="800080"/>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7"/>
          <p:cNvSpPr>
            <a:spLocks noChangeArrowheads="1"/>
          </p:cNvSpPr>
          <p:nvPr/>
        </p:nvSpPr>
        <p:spPr bwMode="auto">
          <a:xfrm>
            <a:off x="0" y="54864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1400"/>
          </a:p>
        </p:txBody>
      </p:sp>
      <p:sp>
        <p:nvSpPr>
          <p:cNvPr id="4099" name="Rectangle 2"/>
          <p:cNvSpPr>
            <a:spLocks noChangeArrowheads="1"/>
          </p:cNvSpPr>
          <p:nvPr/>
        </p:nvSpPr>
        <p:spPr bwMode="auto">
          <a:xfrm>
            <a:off x="0" y="41148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Key Terms</a:t>
            </a:r>
          </a:p>
        </p:txBody>
      </p:sp>
      <p:sp>
        <p:nvSpPr>
          <p:cNvPr id="4100" name="Rectangle 3"/>
          <p:cNvSpPr>
            <a:spLocks noChangeArrowheads="1"/>
          </p:cNvSpPr>
          <p:nvPr/>
        </p:nvSpPr>
        <p:spPr bwMode="auto">
          <a:xfrm>
            <a:off x="0" y="34290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Direct</a:t>
            </a:r>
          </a:p>
          <a:p>
            <a:pPr algn="ctr" eaLnBrk="1" hangingPunct="1"/>
            <a:r>
              <a:rPr lang="en-US" altLang="en-US" sz="1400"/>
              <a:t>Quotes</a:t>
            </a:r>
          </a:p>
        </p:txBody>
      </p:sp>
      <p:sp>
        <p:nvSpPr>
          <p:cNvPr id="4101" name="Rectangle 4"/>
          <p:cNvSpPr>
            <a:spLocks noChangeArrowheads="1"/>
          </p:cNvSpPr>
          <p:nvPr/>
        </p:nvSpPr>
        <p:spPr bwMode="auto">
          <a:xfrm>
            <a:off x="0" y="2133600"/>
            <a:ext cx="1219200" cy="6096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Summarizing</a:t>
            </a:r>
          </a:p>
        </p:txBody>
      </p:sp>
      <p:sp>
        <p:nvSpPr>
          <p:cNvPr id="4102" name="Rectangle 5"/>
          <p:cNvSpPr>
            <a:spLocks noChangeArrowheads="1"/>
          </p:cNvSpPr>
          <p:nvPr/>
        </p:nvSpPr>
        <p:spPr bwMode="auto">
          <a:xfrm>
            <a:off x="0" y="27432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Paraphrasing</a:t>
            </a:r>
          </a:p>
        </p:txBody>
      </p:sp>
      <p:sp>
        <p:nvSpPr>
          <p:cNvPr id="4103" name="Rectangle 6"/>
          <p:cNvSpPr>
            <a:spLocks noChangeArrowheads="1"/>
          </p:cNvSpPr>
          <p:nvPr/>
        </p:nvSpPr>
        <p:spPr bwMode="auto">
          <a:xfrm>
            <a:off x="0" y="48006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Best</a:t>
            </a:r>
          </a:p>
          <a:p>
            <a:pPr algn="ctr" eaLnBrk="1" hangingPunct="1"/>
            <a:r>
              <a:rPr lang="en-US" altLang="en-US" sz="1400"/>
              <a:t>Practices</a:t>
            </a:r>
          </a:p>
        </p:txBody>
      </p:sp>
      <p:sp>
        <p:nvSpPr>
          <p:cNvPr id="4104" name="Rectangle 7"/>
          <p:cNvSpPr>
            <a:spLocks noChangeArrowheads="1"/>
          </p:cNvSpPr>
          <p:nvPr/>
        </p:nvSpPr>
        <p:spPr bwMode="auto">
          <a:xfrm>
            <a:off x="0" y="14478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Note-Taking</a:t>
            </a:r>
          </a:p>
          <a:p>
            <a:pPr algn="ctr" eaLnBrk="1" hangingPunct="1"/>
            <a:r>
              <a:rPr lang="en-US" altLang="en-US" sz="1400"/>
              <a:t>Techniques</a:t>
            </a:r>
          </a:p>
        </p:txBody>
      </p:sp>
      <p:sp>
        <p:nvSpPr>
          <p:cNvPr id="4105" name="Line 15"/>
          <p:cNvSpPr>
            <a:spLocks noChangeShapeType="1"/>
          </p:cNvSpPr>
          <p:nvPr/>
        </p:nvSpPr>
        <p:spPr bwMode="auto">
          <a:xfrm>
            <a:off x="0" y="6172200"/>
            <a:ext cx="9144000" cy="0"/>
          </a:xfrm>
          <a:prstGeom prst="line">
            <a:avLst/>
          </a:prstGeom>
          <a:noFill/>
          <a:ln w="381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4106" name="Picture 18"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55713"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7" name="Line 19"/>
          <p:cNvSpPr>
            <a:spLocks noChangeShapeType="1"/>
          </p:cNvSpPr>
          <p:nvPr/>
        </p:nvSpPr>
        <p:spPr bwMode="auto">
          <a:xfrm>
            <a:off x="0" y="1447800"/>
            <a:ext cx="9144000" cy="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8" name="Line 20"/>
          <p:cNvSpPr>
            <a:spLocks noChangeShapeType="1"/>
          </p:cNvSpPr>
          <p:nvPr/>
        </p:nvSpPr>
        <p:spPr bwMode="auto">
          <a:xfrm>
            <a:off x="1219200" y="0"/>
            <a:ext cx="0" cy="617220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9" name="Rectangle 21"/>
          <p:cNvSpPr>
            <a:spLocks noChangeArrowheads="1"/>
          </p:cNvSpPr>
          <p:nvPr/>
        </p:nvSpPr>
        <p:spPr bwMode="auto">
          <a:xfrm>
            <a:off x="2057400" y="2630488"/>
            <a:ext cx="6019800" cy="2017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350838" indent="-350838">
              <a:defRPr>
                <a:solidFill>
                  <a:schemeClr val="tx1"/>
                </a:solidFill>
                <a:latin typeface="Arial" panose="020B0604020202020204" pitchFamily="34" charset="0"/>
              </a:defRPr>
            </a:lvl1pPr>
            <a:lvl2pPr marL="808038" indent="-236538">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Clr>
                <a:srgbClr val="800080"/>
              </a:buClr>
              <a:buFont typeface="Wingdings" panose="05000000000000000000" pitchFamily="2" charset="2"/>
              <a:buChar char="Ø"/>
            </a:pPr>
            <a:r>
              <a:rPr lang="en-US" altLang="en-US"/>
              <a:t>Summarizing</a:t>
            </a:r>
          </a:p>
          <a:p>
            <a:pPr eaLnBrk="1" hangingPunct="1">
              <a:spcBef>
                <a:spcPct val="50000"/>
              </a:spcBef>
              <a:buClr>
                <a:srgbClr val="800080"/>
              </a:buClr>
              <a:buFont typeface="Wingdings" panose="05000000000000000000" pitchFamily="2" charset="2"/>
              <a:buChar char="Ø"/>
            </a:pPr>
            <a:r>
              <a:rPr lang="en-US" altLang="en-US"/>
              <a:t>Paraphrasing</a:t>
            </a:r>
          </a:p>
          <a:p>
            <a:pPr eaLnBrk="1" hangingPunct="1">
              <a:spcBef>
                <a:spcPct val="50000"/>
              </a:spcBef>
              <a:buClr>
                <a:srgbClr val="800080"/>
              </a:buClr>
              <a:buFont typeface="Wingdings" panose="05000000000000000000" pitchFamily="2" charset="2"/>
              <a:buChar char="Ø"/>
            </a:pPr>
            <a:r>
              <a:rPr lang="en-US" altLang="en-US"/>
              <a:t>Quoting directly from sources</a:t>
            </a:r>
          </a:p>
          <a:p>
            <a:pPr eaLnBrk="1" hangingPunct="1">
              <a:spcBef>
                <a:spcPct val="50000"/>
              </a:spcBef>
              <a:buClr>
                <a:srgbClr val="800080"/>
              </a:buClr>
              <a:buFont typeface="Wingdings" panose="05000000000000000000" pitchFamily="2" charset="2"/>
              <a:buChar char="Ø"/>
            </a:pPr>
            <a:r>
              <a:rPr lang="en-US" altLang="en-US"/>
              <a:t>Creating a list of key terms</a:t>
            </a:r>
          </a:p>
          <a:p>
            <a:pPr eaLnBrk="1" hangingPunct="1">
              <a:spcBef>
                <a:spcPct val="50000"/>
              </a:spcBef>
              <a:buClr>
                <a:srgbClr val="800080"/>
              </a:buClr>
              <a:buFont typeface="Wingdings" panose="05000000000000000000" pitchFamily="2" charset="2"/>
              <a:buChar char="Ø"/>
            </a:pPr>
            <a:r>
              <a:rPr lang="en-US" altLang="en-US"/>
              <a:t>Adopting Best Practices</a:t>
            </a:r>
          </a:p>
        </p:txBody>
      </p:sp>
      <p:sp>
        <p:nvSpPr>
          <p:cNvPr id="4110" name="Text Box 30"/>
          <p:cNvSpPr txBox="1">
            <a:spLocks noChangeArrowheads="1"/>
          </p:cNvSpPr>
          <p:nvPr/>
        </p:nvSpPr>
        <p:spPr bwMode="auto">
          <a:xfrm>
            <a:off x="1371600" y="220663"/>
            <a:ext cx="5638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i="1"/>
              <a:t>Understanding and Avoiding Plagiarism</a:t>
            </a:r>
          </a:p>
        </p:txBody>
      </p:sp>
      <p:sp>
        <p:nvSpPr>
          <p:cNvPr id="4111" name="Text Box 32"/>
          <p:cNvSpPr txBox="1">
            <a:spLocks noChangeArrowheads="1"/>
          </p:cNvSpPr>
          <p:nvPr/>
        </p:nvSpPr>
        <p:spPr bwMode="auto">
          <a:xfrm>
            <a:off x="228600" y="6507163"/>
            <a:ext cx="42672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i="1"/>
              <a:t>Copyright </a:t>
            </a:r>
            <a:r>
              <a:rPr lang="en-US" altLang="en-US" sz="1000" i="1">
                <a:cs typeface="Arial" panose="020B0604020202020204" pitchFamily="34" charset="0"/>
              </a:rPr>
              <a:t>© 2007 University of Fairfax. All rights reserved.</a:t>
            </a:r>
          </a:p>
        </p:txBody>
      </p:sp>
      <p:sp>
        <p:nvSpPr>
          <p:cNvPr id="4112" name="Text Box 33"/>
          <p:cNvSpPr txBox="1">
            <a:spLocks noChangeArrowheads="1"/>
          </p:cNvSpPr>
          <p:nvPr/>
        </p:nvSpPr>
        <p:spPr bwMode="auto">
          <a:xfrm>
            <a:off x="2057400" y="1600200"/>
            <a:ext cx="3810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b="1" i="1">
                <a:solidFill>
                  <a:srgbClr val="800080"/>
                </a:solidFill>
              </a:rPr>
              <a:t>Note-Taking Techniques:</a:t>
            </a:r>
          </a:p>
        </p:txBody>
      </p:sp>
      <p:sp>
        <p:nvSpPr>
          <p:cNvPr id="4113" name="Rectangle 34"/>
          <p:cNvSpPr>
            <a:spLocks noChangeArrowheads="1"/>
          </p:cNvSpPr>
          <p:nvPr/>
        </p:nvSpPr>
        <p:spPr bwMode="auto">
          <a:xfrm>
            <a:off x="2057400" y="2209800"/>
            <a:ext cx="6400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This lesson includes the following topic areas: </a:t>
            </a:r>
          </a:p>
        </p:txBody>
      </p:sp>
      <p:sp>
        <p:nvSpPr>
          <p:cNvPr id="4114" name="AutoShape 38">
            <a:hlinkClick r:id="" action="ppaction://hlinkshowjump?jump=firstslide" highlightClick="1"/>
          </p:cNvPr>
          <p:cNvSpPr>
            <a:spLocks noChangeArrowheads="1"/>
          </p:cNvSpPr>
          <p:nvPr/>
        </p:nvSpPr>
        <p:spPr bwMode="auto">
          <a:xfrm>
            <a:off x="6283325" y="6248400"/>
            <a:ext cx="685800" cy="457200"/>
          </a:xfrm>
          <a:prstGeom prst="actionButtonBeginning">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115" name="AutoShape 39">
            <a:hlinkClick r:id="" action="ppaction://hlinkshowjump?jump=lastslide" highlightClick="1"/>
          </p:cNvPr>
          <p:cNvSpPr>
            <a:spLocks noChangeArrowheads="1"/>
          </p:cNvSpPr>
          <p:nvPr/>
        </p:nvSpPr>
        <p:spPr bwMode="auto">
          <a:xfrm>
            <a:off x="8382000" y="6248400"/>
            <a:ext cx="685800" cy="457200"/>
          </a:xfrm>
          <a:prstGeom prst="actionButtonEnd">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116" name="AutoShape 40">
            <a:hlinkClick r:id="" action="ppaction://hlinkshowjump?jump=nextslide" highlightClick="1"/>
          </p:cNvPr>
          <p:cNvSpPr>
            <a:spLocks noChangeArrowheads="1"/>
          </p:cNvSpPr>
          <p:nvPr/>
        </p:nvSpPr>
        <p:spPr bwMode="auto">
          <a:xfrm>
            <a:off x="7681913" y="6248400"/>
            <a:ext cx="685800" cy="457200"/>
          </a:xfrm>
          <a:prstGeom prst="actionButtonForwardNext">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117" name="AutoShape 41">
            <a:hlinkClick r:id="" action="ppaction://hlinkshowjump?jump=previousslide" highlightClick="1"/>
          </p:cNvPr>
          <p:cNvSpPr>
            <a:spLocks noChangeArrowheads="1"/>
          </p:cNvSpPr>
          <p:nvPr/>
        </p:nvSpPr>
        <p:spPr bwMode="auto">
          <a:xfrm>
            <a:off x="6981825" y="6248400"/>
            <a:ext cx="685800" cy="457200"/>
          </a:xfrm>
          <a:prstGeom prst="actionButtonBackPrevious">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Tree>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2"/>
          <p:cNvSpPr>
            <a:spLocks noChangeArrowheads="1"/>
          </p:cNvSpPr>
          <p:nvPr/>
        </p:nvSpPr>
        <p:spPr bwMode="auto">
          <a:xfrm>
            <a:off x="0" y="54864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1400"/>
          </a:p>
        </p:txBody>
      </p:sp>
      <p:sp>
        <p:nvSpPr>
          <p:cNvPr id="5123" name="Rectangle 53"/>
          <p:cNvSpPr>
            <a:spLocks noChangeArrowheads="1"/>
          </p:cNvSpPr>
          <p:nvPr/>
        </p:nvSpPr>
        <p:spPr bwMode="auto">
          <a:xfrm>
            <a:off x="0" y="41148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Key Terms</a:t>
            </a:r>
          </a:p>
        </p:txBody>
      </p:sp>
      <p:sp>
        <p:nvSpPr>
          <p:cNvPr id="5124" name="Rectangle 54"/>
          <p:cNvSpPr>
            <a:spLocks noChangeArrowheads="1"/>
          </p:cNvSpPr>
          <p:nvPr/>
        </p:nvSpPr>
        <p:spPr bwMode="auto">
          <a:xfrm>
            <a:off x="0" y="34290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Direct</a:t>
            </a:r>
          </a:p>
          <a:p>
            <a:pPr algn="ctr" eaLnBrk="1" hangingPunct="1"/>
            <a:r>
              <a:rPr lang="en-US" altLang="en-US" sz="1400"/>
              <a:t>Quotes</a:t>
            </a:r>
          </a:p>
        </p:txBody>
      </p:sp>
      <p:sp>
        <p:nvSpPr>
          <p:cNvPr id="5125" name="Rectangle 55"/>
          <p:cNvSpPr>
            <a:spLocks noChangeArrowheads="1"/>
          </p:cNvSpPr>
          <p:nvPr/>
        </p:nvSpPr>
        <p:spPr bwMode="auto">
          <a:xfrm>
            <a:off x="0" y="2133600"/>
            <a:ext cx="1219200" cy="6096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Summarizing</a:t>
            </a:r>
          </a:p>
        </p:txBody>
      </p:sp>
      <p:sp>
        <p:nvSpPr>
          <p:cNvPr id="5126" name="Rectangle 56"/>
          <p:cNvSpPr>
            <a:spLocks noChangeArrowheads="1"/>
          </p:cNvSpPr>
          <p:nvPr/>
        </p:nvSpPr>
        <p:spPr bwMode="auto">
          <a:xfrm>
            <a:off x="0" y="27432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Paraphrasing</a:t>
            </a:r>
          </a:p>
        </p:txBody>
      </p:sp>
      <p:sp>
        <p:nvSpPr>
          <p:cNvPr id="5127" name="Rectangle 57"/>
          <p:cNvSpPr>
            <a:spLocks noChangeArrowheads="1"/>
          </p:cNvSpPr>
          <p:nvPr/>
        </p:nvSpPr>
        <p:spPr bwMode="auto">
          <a:xfrm>
            <a:off x="0" y="48006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Best</a:t>
            </a:r>
          </a:p>
          <a:p>
            <a:pPr algn="ctr" eaLnBrk="1" hangingPunct="1"/>
            <a:r>
              <a:rPr lang="en-US" altLang="en-US" sz="1400"/>
              <a:t>Practices</a:t>
            </a:r>
          </a:p>
        </p:txBody>
      </p:sp>
      <p:sp>
        <p:nvSpPr>
          <p:cNvPr id="5128" name="Rectangle 58"/>
          <p:cNvSpPr>
            <a:spLocks noChangeArrowheads="1"/>
          </p:cNvSpPr>
          <p:nvPr/>
        </p:nvSpPr>
        <p:spPr bwMode="auto">
          <a:xfrm>
            <a:off x="0" y="1447800"/>
            <a:ext cx="1219200" cy="6858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b="1"/>
              <a:t>Note-Taking</a:t>
            </a:r>
          </a:p>
          <a:p>
            <a:pPr algn="ctr" eaLnBrk="1" hangingPunct="1"/>
            <a:r>
              <a:rPr lang="en-US" altLang="en-US" sz="1400" b="1"/>
              <a:t>Techniques</a:t>
            </a:r>
          </a:p>
        </p:txBody>
      </p:sp>
      <p:sp>
        <p:nvSpPr>
          <p:cNvPr id="5129" name="Line 15"/>
          <p:cNvSpPr>
            <a:spLocks noChangeShapeType="1"/>
          </p:cNvSpPr>
          <p:nvPr/>
        </p:nvSpPr>
        <p:spPr bwMode="auto">
          <a:xfrm>
            <a:off x="0" y="6172200"/>
            <a:ext cx="9144000" cy="0"/>
          </a:xfrm>
          <a:prstGeom prst="line">
            <a:avLst/>
          </a:prstGeom>
          <a:noFill/>
          <a:ln w="381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5130" name="Picture 18"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55713"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1" name="Line 19"/>
          <p:cNvSpPr>
            <a:spLocks noChangeShapeType="1"/>
          </p:cNvSpPr>
          <p:nvPr/>
        </p:nvSpPr>
        <p:spPr bwMode="auto">
          <a:xfrm>
            <a:off x="0" y="1447800"/>
            <a:ext cx="9144000" cy="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2" name="Line 20"/>
          <p:cNvSpPr>
            <a:spLocks noChangeShapeType="1"/>
          </p:cNvSpPr>
          <p:nvPr/>
        </p:nvSpPr>
        <p:spPr bwMode="auto">
          <a:xfrm>
            <a:off x="1219200" y="0"/>
            <a:ext cx="0" cy="617220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3" name="Rectangle 21"/>
          <p:cNvSpPr>
            <a:spLocks noChangeArrowheads="1"/>
          </p:cNvSpPr>
          <p:nvPr/>
        </p:nvSpPr>
        <p:spPr bwMode="auto">
          <a:xfrm>
            <a:off x="1981200" y="1828800"/>
            <a:ext cx="6096000" cy="2017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914400" indent="-34290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Clr>
                <a:srgbClr val="800080"/>
              </a:buClr>
              <a:buFont typeface="Wingdings" panose="05000000000000000000" pitchFamily="2" charset="2"/>
              <a:buNone/>
            </a:pPr>
            <a:r>
              <a:rPr lang="en-US" altLang="en-US" b="1" i="1">
                <a:solidFill>
                  <a:srgbClr val="800080"/>
                </a:solidFill>
              </a:rPr>
              <a:t>Common Techniques:</a:t>
            </a:r>
          </a:p>
          <a:p>
            <a:pPr eaLnBrk="1" hangingPunct="1">
              <a:spcBef>
                <a:spcPct val="50000"/>
              </a:spcBef>
              <a:buClr>
                <a:srgbClr val="800080"/>
              </a:buClr>
              <a:buFont typeface="Wingdings" panose="05000000000000000000" pitchFamily="2" charset="2"/>
              <a:buNone/>
            </a:pPr>
            <a:r>
              <a:rPr lang="en-US" altLang="en-US"/>
              <a:t>Three common techniques used in note-taking:</a:t>
            </a:r>
          </a:p>
          <a:p>
            <a:pPr lvl="1" eaLnBrk="1" hangingPunct="1">
              <a:spcBef>
                <a:spcPct val="50000"/>
              </a:spcBef>
              <a:buClr>
                <a:srgbClr val="800080"/>
              </a:buClr>
              <a:buFont typeface="Wingdings" panose="05000000000000000000" pitchFamily="2" charset="2"/>
              <a:buChar char="Ø"/>
            </a:pPr>
            <a:r>
              <a:rPr lang="en-US" altLang="en-US"/>
              <a:t>Summarizing</a:t>
            </a:r>
          </a:p>
          <a:p>
            <a:pPr lvl="1" eaLnBrk="1" hangingPunct="1">
              <a:spcBef>
                <a:spcPct val="50000"/>
              </a:spcBef>
              <a:buClr>
                <a:srgbClr val="800080"/>
              </a:buClr>
              <a:buFont typeface="Wingdings" panose="05000000000000000000" pitchFamily="2" charset="2"/>
              <a:buChar char="Ø"/>
            </a:pPr>
            <a:r>
              <a:rPr lang="en-US" altLang="en-US"/>
              <a:t>Paraphrasing</a:t>
            </a:r>
          </a:p>
          <a:p>
            <a:pPr lvl="1" eaLnBrk="1" hangingPunct="1">
              <a:spcBef>
                <a:spcPct val="50000"/>
              </a:spcBef>
              <a:buClr>
                <a:srgbClr val="800080"/>
              </a:buClr>
              <a:buFont typeface="Wingdings" panose="05000000000000000000" pitchFamily="2" charset="2"/>
              <a:buChar char="Ø"/>
            </a:pPr>
            <a:r>
              <a:rPr lang="en-US" altLang="en-US"/>
              <a:t>Quoting directly</a:t>
            </a:r>
          </a:p>
        </p:txBody>
      </p:sp>
      <p:sp>
        <p:nvSpPr>
          <p:cNvPr id="5134" name="Text Box 30"/>
          <p:cNvSpPr txBox="1">
            <a:spLocks noChangeArrowheads="1"/>
          </p:cNvSpPr>
          <p:nvPr/>
        </p:nvSpPr>
        <p:spPr bwMode="auto">
          <a:xfrm>
            <a:off x="1371600" y="220663"/>
            <a:ext cx="5638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i="1"/>
              <a:t>Understanding and Avoiding Plagiarism</a:t>
            </a:r>
          </a:p>
        </p:txBody>
      </p:sp>
      <p:sp>
        <p:nvSpPr>
          <p:cNvPr id="5135" name="Text Box 31"/>
          <p:cNvSpPr txBox="1">
            <a:spLocks noChangeArrowheads="1"/>
          </p:cNvSpPr>
          <p:nvPr/>
        </p:nvSpPr>
        <p:spPr bwMode="auto">
          <a:xfrm>
            <a:off x="228600" y="6248400"/>
            <a:ext cx="11430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b="1"/>
              <a:t> Slide 1 of 10</a:t>
            </a:r>
          </a:p>
        </p:txBody>
      </p:sp>
      <p:sp>
        <p:nvSpPr>
          <p:cNvPr id="5136" name="Text Box 32"/>
          <p:cNvSpPr txBox="1">
            <a:spLocks noChangeArrowheads="1"/>
          </p:cNvSpPr>
          <p:nvPr/>
        </p:nvSpPr>
        <p:spPr bwMode="auto">
          <a:xfrm>
            <a:off x="228600" y="6507163"/>
            <a:ext cx="42672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i="1"/>
              <a:t>Copyright </a:t>
            </a:r>
            <a:r>
              <a:rPr lang="en-US" altLang="en-US" sz="1000" i="1">
                <a:cs typeface="Arial" panose="020B0604020202020204" pitchFamily="34" charset="0"/>
              </a:rPr>
              <a:t>© 2007 University of Fairfax. All rights reserved.</a:t>
            </a:r>
          </a:p>
        </p:txBody>
      </p:sp>
      <p:sp>
        <p:nvSpPr>
          <p:cNvPr id="5137" name="Text Box 72"/>
          <p:cNvSpPr txBox="1">
            <a:spLocks noChangeArrowheads="1"/>
          </p:cNvSpPr>
          <p:nvPr/>
        </p:nvSpPr>
        <p:spPr bwMode="auto">
          <a:xfrm>
            <a:off x="1371600" y="914400"/>
            <a:ext cx="434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i="1">
                <a:solidFill>
                  <a:srgbClr val="800080"/>
                </a:solidFill>
              </a:rPr>
              <a:t>Note-Taking Techniques:</a:t>
            </a:r>
          </a:p>
        </p:txBody>
      </p:sp>
      <p:sp>
        <p:nvSpPr>
          <p:cNvPr id="5138" name="AutoShape 73">
            <a:hlinkClick r:id="" action="ppaction://hlinkshowjump?jump=firstslide" highlightClick="1"/>
          </p:cNvPr>
          <p:cNvSpPr>
            <a:spLocks noChangeArrowheads="1"/>
          </p:cNvSpPr>
          <p:nvPr/>
        </p:nvSpPr>
        <p:spPr bwMode="auto">
          <a:xfrm>
            <a:off x="6283325" y="6248400"/>
            <a:ext cx="685800" cy="457200"/>
          </a:xfrm>
          <a:prstGeom prst="actionButtonBeginning">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5139" name="AutoShape 74">
            <a:hlinkClick r:id="" action="ppaction://hlinkshowjump?jump=lastslide" highlightClick="1"/>
          </p:cNvPr>
          <p:cNvSpPr>
            <a:spLocks noChangeArrowheads="1"/>
          </p:cNvSpPr>
          <p:nvPr/>
        </p:nvSpPr>
        <p:spPr bwMode="auto">
          <a:xfrm>
            <a:off x="8382000" y="6248400"/>
            <a:ext cx="685800" cy="457200"/>
          </a:xfrm>
          <a:prstGeom prst="actionButtonEnd">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5140" name="AutoShape 75">
            <a:hlinkClick r:id="" action="ppaction://hlinkshowjump?jump=nextslide" highlightClick="1"/>
          </p:cNvPr>
          <p:cNvSpPr>
            <a:spLocks noChangeArrowheads="1"/>
          </p:cNvSpPr>
          <p:nvPr/>
        </p:nvSpPr>
        <p:spPr bwMode="auto">
          <a:xfrm>
            <a:off x="7681913" y="6248400"/>
            <a:ext cx="685800" cy="457200"/>
          </a:xfrm>
          <a:prstGeom prst="actionButtonForwardNext">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5141" name="AutoShape 76">
            <a:hlinkClick r:id="" action="ppaction://hlinkshowjump?jump=previousslide" highlightClick="1"/>
          </p:cNvPr>
          <p:cNvSpPr>
            <a:spLocks noChangeArrowheads="1"/>
          </p:cNvSpPr>
          <p:nvPr/>
        </p:nvSpPr>
        <p:spPr bwMode="auto">
          <a:xfrm>
            <a:off x="6981825" y="6248400"/>
            <a:ext cx="685800" cy="457200"/>
          </a:xfrm>
          <a:prstGeom prst="actionButtonBackPrevious">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Tree>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3"/>
          <p:cNvSpPr>
            <a:spLocks noChangeArrowheads="1"/>
          </p:cNvSpPr>
          <p:nvPr/>
        </p:nvSpPr>
        <p:spPr bwMode="auto">
          <a:xfrm>
            <a:off x="0" y="54864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1400"/>
          </a:p>
        </p:txBody>
      </p:sp>
      <p:sp>
        <p:nvSpPr>
          <p:cNvPr id="6147" name="Rectangle 44"/>
          <p:cNvSpPr>
            <a:spLocks noChangeArrowheads="1"/>
          </p:cNvSpPr>
          <p:nvPr/>
        </p:nvSpPr>
        <p:spPr bwMode="auto">
          <a:xfrm>
            <a:off x="0" y="41148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Key Terms</a:t>
            </a:r>
          </a:p>
        </p:txBody>
      </p:sp>
      <p:sp>
        <p:nvSpPr>
          <p:cNvPr id="6148" name="Rectangle 45"/>
          <p:cNvSpPr>
            <a:spLocks noChangeArrowheads="1"/>
          </p:cNvSpPr>
          <p:nvPr/>
        </p:nvSpPr>
        <p:spPr bwMode="auto">
          <a:xfrm>
            <a:off x="0" y="34290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Direct</a:t>
            </a:r>
          </a:p>
          <a:p>
            <a:pPr algn="ctr" eaLnBrk="1" hangingPunct="1"/>
            <a:r>
              <a:rPr lang="en-US" altLang="en-US" sz="1400"/>
              <a:t>Quotes</a:t>
            </a:r>
          </a:p>
        </p:txBody>
      </p:sp>
      <p:sp>
        <p:nvSpPr>
          <p:cNvPr id="6149" name="Rectangle 46"/>
          <p:cNvSpPr>
            <a:spLocks noChangeArrowheads="1"/>
          </p:cNvSpPr>
          <p:nvPr/>
        </p:nvSpPr>
        <p:spPr bwMode="auto">
          <a:xfrm>
            <a:off x="0" y="2133600"/>
            <a:ext cx="1219200" cy="6096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b="1"/>
              <a:t>Summarizing</a:t>
            </a:r>
          </a:p>
        </p:txBody>
      </p:sp>
      <p:sp>
        <p:nvSpPr>
          <p:cNvPr id="6150" name="Rectangle 47"/>
          <p:cNvSpPr>
            <a:spLocks noChangeArrowheads="1"/>
          </p:cNvSpPr>
          <p:nvPr/>
        </p:nvSpPr>
        <p:spPr bwMode="auto">
          <a:xfrm>
            <a:off x="0" y="27432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Paraphrasing</a:t>
            </a:r>
          </a:p>
        </p:txBody>
      </p:sp>
      <p:sp>
        <p:nvSpPr>
          <p:cNvPr id="6151" name="Rectangle 48"/>
          <p:cNvSpPr>
            <a:spLocks noChangeArrowheads="1"/>
          </p:cNvSpPr>
          <p:nvPr/>
        </p:nvSpPr>
        <p:spPr bwMode="auto">
          <a:xfrm>
            <a:off x="0" y="48006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Best</a:t>
            </a:r>
          </a:p>
          <a:p>
            <a:pPr algn="ctr" eaLnBrk="1" hangingPunct="1"/>
            <a:r>
              <a:rPr lang="en-US" altLang="en-US" sz="1400"/>
              <a:t>Practices</a:t>
            </a:r>
          </a:p>
        </p:txBody>
      </p:sp>
      <p:sp>
        <p:nvSpPr>
          <p:cNvPr id="6152" name="Rectangle 49"/>
          <p:cNvSpPr>
            <a:spLocks noChangeArrowheads="1"/>
          </p:cNvSpPr>
          <p:nvPr/>
        </p:nvSpPr>
        <p:spPr bwMode="auto">
          <a:xfrm>
            <a:off x="0" y="14478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Note-Taking</a:t>
            </a:r>
          </a:p>
          <a:p>
            <a:pPr algn="ctr" eaLnBrk="1" hangingPunct="1"/>
            <a:r>
              <a:rPr lang="en-US" altLang="en-US" sz="1400"/>
              <a:t>Techniques</a:t>
            </a:r>
          </a:p>
        </p:txBody>
      </p:sp>
      <p:sp>
        <p:nvSpPr>
          <p:cNvPr id="6153" name="Line 16"/>
          <p:cNvSpPr>
            <a:spLocks noChangeShapeType="1"/>
          </p:cNvSpPr>
          <p:nvPr/>
        </p:nvSpPr>
        <p:spPr bwMode="auto">
          <a:xfrm>
            <a:off x="0" y="6172200"/>
            <a:ext cx="9144000" cy="0"/>
          </a:xfrm>
          <a:prstGeom prst="line">
            <a:avLst/>
          </a:prstGeom>
          <a:noFill/>
          <a:ln w="381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6154" name="Picture 19"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55713"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5" name="Line 20"/>
          <p:cNvSpPr>
            <a:spLocks noChangeShapeType="1"/>
          </p:cNvSpPr>
          <p:nvPr/>
        </p:nvSpPr>
        <p:spPr bwMode="auto">
          <a:xfrm>
            <a:off x="0" y="1447800"/>
            <a:ext cx="9144000" cy="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56" name="Line 21"/>
          <p:cNvSpPr>
            <a:spLocks noChangeShapeType="1"/>
          </p:cNvSpPr>
          <p:nvPr/>
        </p:nvSpPr>
        <p:spPr bwMode="auto">
          <a:xfrm>
            <a:off x="1219200" y="0"/>
            <a:ext cx="0" cy="617220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57" name="Rectangle 22"/>
          <p:cNvSpPr>
            <a:spLocks noChangeArrowheads="1"/>
          </p:cNvSpPr>
          <p:nvPr/>
        </p:nvSpPr>
        <p:spPr bwMode="auto">
          <a:xfrm>
            <a:off x="2133600" y="1758950"/>
            <a:ext cx="6096000" cy="3941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914400" indent="-34290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Clr>
                <a:srgbClr val="800080"/>
              </a:buClr>
              <a:buFont typeface="Wingdings" panose="05000000000000000000" pitchFamily="2" charset="2"/>
              <a:buNone/>
            </a:pPr>
            <a:r>
              <a:rPr lang="en-US" altLang="en-US" b="1" i="1">
                <a:solidFill>
                  <a:srgbClr val="800080"/>
                </a:solidFill>
              </a:rPr>
              <a:t>Summarizing:</a:t>
            </a:r>
          </a:p>
          <a:p>
            <a:pPr lvl="1" eaLnBrk="1" hangingPunct="1">
              <a:spcBef>
                <a:spcPct val="50000"/>
              </a:spcBef>
              <a:buClr>
                <a:srgbClr val="800080"/>
              </a:buClr>
              <a:buFont typeface="Wingdings" panose="05000000000000000000" pitchFamily="2" charset="2"/>
              <a:buChar char="Ø"/>
            </a:pPr>
            <a:r>
              <a:rPr lang="en-US" altLang="en-US"/>
              <a:t>Condensing the source material into concise statements of the main ideas</a:t>
            </a:r>
          </a:p>
          <a:p>
            <a:pPr lvl="1" eaLnBrk="1" hangingPunct="1">
              <a:spcBef>
                <a:spcPct val="50000"/>
              </a:spcBef>
              <a:buClr>
                <a:srgbClr val="800080"/>
              </a:buClr>
              <a:buFont typeface="Wingdings" panose="05000000000000000000" pitchFamily="2" charset="2"/>
              <a:buChar char="Ø"/>
            </a:pPr>
            <a:r>
              <a:rPr lang="en-US" altLang="en-US"/>
              <a:t>Using your own words</a:t>
            </a:r>
          </a:p>
          <a:p>
            <a:pPr lvl="1" eaLnBrk="1" hangingPunct="1">
              <a:spcBef>
                <a:spcPct val="50000"/>
              </a:spcBef>
              <a:buClr>
                <a:srgbClr val="800080"/>
              </a:buClr>
              <a:buFont typeface="Wingdings" panose="05000000000000000000" pitchFamily="2" charset="2"/>
              <a:buChar char="Ø"/>
            </a:pPr>
            <a:r>
              <a:rPr lang="en-US" altLang="en-US"/>
              <a:t>Showing an understanding and synthesis of what you have read</a:t>
            </a:r>
          </a:p>
          <a:p>
            <a:pPr lvl="1" eaLnBrk="1" hangingPunct="1">
              <a:spcBef>
                <a:spcPct val="50000"/>
              </a:spcBef>
              <a:buClr>
                <a:srgbClr val="800080"/>
              </a:buClr>
              <a:buFont typeface="Wingdings" panose="05000000000000000000" pitchFamily="2" charset="2"/>
              <a:buChar char="Ø"/>
            </a:pPr>
            <a:endParaRPr lang="en-US" altLang="en-US"/>
          </a:p>
          <a:p>
            <a:pPr eaLnBrk="1" hangingPunct="1">
              <a:spcBef>
                <a:spcPct val="50000"/>
              </a:spcBef>
              <a:buClr>
                <a:srgbClr val="800080"/>
              </a:buClr>
              <a:buFont typeface="Wingdings" panose="05000000000000000000" pitchFamily="2" charset="2"/>
              <a:buNone/>
            </a:pPr>
            <a:r>
              <a:rPr lang="en-US" altLang="en-US" b="1" i="1">
                <a:solidFill>
                  <a:srgbClr val="800080"/>
                </a:solidFill>
              </a:rPr>
              <a:t>Citation rules:</a:t>
            </a:r>
          </a:p>
          <a:p>
            <a:pPr lvl="1" eaLnBrk="1" hangingPunct="1">
              <a:spcBef>
                <a:spcPct val="50000"/>
              </a:spcBef>
              <a:buClr>
                <a:srgbClr val="800080"/>
              </a:buClr>
              <a:buFont typeface="Wingdings" panose="05000000000000000000" pitchFamily="2" charset="2"/>
              <a:buChar char="Ø"/>
            </a:pPr>
            <a:r>
              <a:rPr lang="en-US" altLang="en-US"/>
              <a:t>Author and source must be cited in text and in reference list even those these passages are written in your own words</a:t>
            </a:r>
          </a:p>
        </p:txBody>
      </p:sp>
      <p:sp>
        <p:nvSpPr>
          <p:cNvPr id="6158" name="Text Box 31"/>
          <p:cNvSpPr txBox="1">
            <a:spLocks noChangeArrowheads="1"/>
          </p:cNvSpPr>
          <p:nvPr/>
        </p:nvSpPr>
        <p:spPr bwMode="auto">
          <a:xfrm>
            <a:off x="1371600" y="220663"/>
            <a:ext cx="5638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i="1"/>
              <a:t>Understanding and Avoiding Plagiarism</a:t>
            </a:r>
          </a:p>
        </p:txBody>
      </p:sp>
      <p:sp>
        <p:nvSpPr>
          <p:cNvPr id="6159" name="Text Box 32"/>
          <p:cNvSpPr txBox="1">
            <a:spLocks noChangeArrowheads="1"/>
          </p:cNvSpPr>
          <p:nvPr/>
        </p:nvSpPr>
        <p:spPr bwMode="auto">
          <a:xfrm>
            <a:off x="228600" y="6248400"/>
            <a:ext cx="11430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b="1"/>
              <a:t> Slide 2 of 10</a:t>
            </a:r>
          </a:p>
        </p:txBody>
      </p:sp>
      <p:sp>
        <p:nvSpPr>
          <p:cNvPr id="6160" name="Text Box 33"/>
          <p:cNvSpPr txBox="1">
            <a:spLocks noChangeArrowheads="1"/>
          </p:cNvSpPr>
          <p:nvPr/>
        </p:nvSpPr>
        <p:spPr bwMode="auto">
          <a:xfrm>
            <a:off x="228600" y="6507163"/>
            <a:ext cx="42672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i="1"/>
              <a:t>Copyright </a:t>
            </a:r>
            <a:r>
              <a:rPr lang="en-US" altLang="en-US" sz="1000" i="1">
                <a:cs typeface="Arial" panose="020B0604020202020204" pitchFamily="34" charset="0"/>
              </a:rPr>
              <a:t>© 2007 University of Fairfax. All rights reserved.</a:t>
            </a:r>
          </a:p>
        </p:txBody>
      </p:sp>
      <p:sp>
        <p:nvSpPr>
          <p:cNvPr id="6161" name="Text Box 78"/>
          <p:cNvSpPr txBox="1">
            <a:spLocks noChangeArrowheads="1"/>
          </p:cNvSpPr>
          <p:nvPr/>
        </p:nvSpPr>
        <p:spPr bwMode="auto">
          <a:xfrm>
            <a:off x="1371600" y="914400"/>
            <a:ext cx="434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i="1">
                <a:solidFill>
                  <a:srgbClr val="800080"/>
                </a:solidFill>
              </a:rPr>
              <a:t>Note-Taking Techniques:</a:t>
            </a:r>
          </a:p>
        </p:txBody>
      </p:sp>
      <p:sp>
        <p:nvSpPr>
          <p:cNvPr id="6162" name="AutoShape 79">
            <a:hlinkClick r:id="" action="ppaction://hlinkshowjump?jump=firstslide" highlightClick="1"/>
          </p:cNvPr>
          <p:cNvSpPr>
            <a:spLocks noChangeArrowheads="1"/>
          </p:cNvSpPr>
          <p:nvPr/>
        </p:nvSpPr>
        <p:spPr bwMode="auto">
          <a:xfrm>
            <a:off x="6283325" y="6248400"/>
            <a:ext cx="685800" cy="457200"/>
          </a:xfrm>
          <a:prstGeom prst="actionButtonBeginning">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6163" name="AutoShape 80">
            <a:hlinkClick r:id="" action="ppaction://hlinkshowjump?jump=lastslide" highlightClick="1"/>
          </p:cNvPr>
          <p:cNvSpPr>
            <a:spLocks noChangeArrowheads="1"/>
          </p:cNvSpPr>
          <p:nvPr/>
        </p:nvSpPr>
        <p:spPr bwMode="auto">
          <a:xfrm>
            <a:off x="8382000" y="6248400"/>
            <a:ext cx="685800" cy="457200"/>
          </a:xfrm>
          <a:prstGeom prst="actionButtonEnd">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6164" name="AutoShape 81">
            <a:hlinkClick r:id="" action="ppaction://hlinkshowjump?jump=nextslide" highlightClick="1"/>
          </p:cNvPr>
          <p:cNvSpPr>
            <a:spLocks noChangeArrowheads="1"/>
          </p:cNvSpPr>
          <p:nvPr/>
        </p:nvSpPr>
        <p:spPr bwMode="auto">
          <a:xfrm>
            <a:off x="7681913" y="6248400"/>
            <a:ext cx="685800" cy="457200"/>
          </a:xfrm>
          <a:prstGeom prst="actionButtonForwardNext">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6165" name="AutoShape 82">
            <a:hlinkClick r:id="" action="ppaction://hlinkshowjump?jump=previousslide" highlightClick="1"/>
          </p:cNvPr>
          <p:cNvSpPr>
            <a:spLocks noChangeArrowheads="1"/>
          </p:cNvSpPr>
          <p:nvPr/>
        </p:nvSpPr>
        <p:spPr bwMode="auto">
          <a:xfrm>
            <a:off x="6981825" y="6248400"/>
            <a:ext cx="685800" cy="457200"/>
          </a:xfrm>
          <a:prstGeom prst="actionButtonBackPrevious">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Tree>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6"/>
          <p:cNvSpPr>
            <a:spLocks noChangeArrowheads="1"/>
          </p:cNvSpPr>
          <p:nvPr/>
        </p:nvSpPr>
        <p:spPr bwMode="auto">
          <a:xfrm>
            <a:off x="0" y="54864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1400"/>
          </a:p>
        </p:txBody>
      </p:sp>
      <p:sp>
        <p:nvSpPr>
          <p:cNvPr id="7171" name="Rectangle 47"/>
          <p:cNvSpPr>
            <a:spLocks noChangeArrowheads="1"/>
          </p:cNvSpPr>
          <p:nvPr/>
        </p:nvSpPr>
        <p:spPr bwMode="auto">
          <a:xfrm>
            <a:off x="0" y="41148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Key Terms</a:t>
            </a:r>
          </a:p>
        </p:txBody>
      </p:sp>
      <p:sp>
        <p:nvSpPr>
          <p:cNvPr id="7172" name="Rectangle 48"/>
          <p:cNvSpPr>
            <a:spLocks noChangeArrowheads="1"/>
          </p:cNvSpPr>
          <p:nvPr/>
        </p:nvSpPr>
        <p:spPr bwMode="auto">
          <a:xfrm>
            <a:off x="0" y="34290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Direct</a:t>
            </a:r>
          </a:p>
          <a:p>
            <a:pPr algn="ctr" eaLnBrk="1" hangingPunct="1"/>
            <a:r>
              <a:rPr lang="en-US" altLang="en-US" sz="1400"/>
              <a:t>Quotes</a:t>
            </a:r>
          </a:p>
        </p:txBody>
      </p:sp>
      <p:sp>
        <p:nvSpPr>
          <p:cNvPr id="7173" name="Rectangle 49"/>
          <p:cNvSpPr>
            <a:spLocks noChangeArrowheads="1"/>
          </p:cNvSpPr>
          <p:nvPr/>
        </p:nvSpPr>
        <p:spPr bwMode="auto">
          <a:xfrm>
            <a:off x="0" y="2133600"/>
            <a:ext cx="1219200" cy="6096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b="1"/>
              <a:t>Summarizing</a:t>
            </a:r>
          </a:p>
        </p:txBody>
      </p:sp>
      <p:sp>
        <p:nvSpPr>
          <p:cNvPr id="7174" name="Rectangle 50"/>
          <p:cNvSpPr>
            <a:spLocks noChangeArrowheads="1"/>
          </p:cNvSpPr>
          <p:nvPr/>
        </p:nvSpPr>
        <p:spPr bwMode="auto">
          <a:xfrm>
            <a:off x="0" y="27432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Paraphrasing</a:t>
            </a:r>
          </a:p>
        </p:txBody>
      </p:sp>
      <p:sp>
        <p:nvSpPr>
          <p:cNvPr id="7175" name="Rectangle 51"/>
          <p:cNvSpPr>
            <a:spLocks noChangeArrowheads="1"/>
          </p:cNvSpPr>
          <p:nvPr/>
        </p:nvSpPr>
        <p:spPr bwMode="auto">
          <a:xfrm>
            <a:off x="0" y="48006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Best</a:t>
            </a:r>
          </a:p>
          <a:p>
            <a:pPr algn="ctr" eaLnBrk="1" hangingPunct="1"/>
            <a:r>
              <a:rPr lang="en-US" altLang="en-US" sz="1400"/>
              <a:t>Practices</a:t>
            </a:r>
          </a:p>
        </p:txBody>
      </p:sp>
      <p:sp>
        <p:nvSpPr>
          <p:cNvPr id="7176" name="Rectangle 52"/>
          <p:cNvSpPr>
            <a:spLocks noChangeArrowheads="1"/>
          </p:cNvSpPr>
          <p:nvPr/>
        </p:nvSpPr>
        <p:spPr bwMode="auto">
          <a:xfrm>
            <a:off x="0" y="14478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Note-Taking</a:t>
            </a:r>
          </a:p>
          <a:p>
            <a:pPr algn="ctr" eaLnBrk="1" hangingPunct="1"/>
            <a:r>
              <a:rPr lang="en-US" altLang="en-US" sz="1400"/>
              <a:t>Techniques</a:t>
            </a:r>
          </a:p>
        </p:txBody>
      </p:sp>
      <p:sp>
        <p:nvSpPr>
          <p:cNvPr id="7177" name="Rectangle 34"/>
          <p:cNvSpPr>
            <a:spLocks noChangeArrowheads="1"/>
          </p:cNvSpPr>
          <p:nvPr/>
        </p:nvSpPr>
        <p:spPr bwMode="auto">
          <a:xfrm>
            <a:off x="1676400" y="2043113"/>
            <a:ext cx="3048000" cy="37068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914400" indent="-34290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Clr>
                <a:srgbClr val="800080"/>
              </a:buClr>
              <a:buFont typeface="Wingdings" panose="05000000000000000000" pitchFamily="2" charset="2"/>
              <a:buNone/>
            </a:pPr>
            <a:r>
              <a:rPr lang="en-US" altLang="en-US" b="1" i="1"/>
              <a:t>Original Passage:</a:t>
            </a:r>
          </a:p>
          <a:p>
            <a:pPr eaLnBrk="1" hangingPunct="1">
              <a:spcBef>
                <a:spcPct val="50000"/>
              </a:spcBef>
              <a:buClr>
                <a:srgbClr val="800080"/>
              </a:buClr>
              <a:buFont typeface="Wingdings" panose="05000000000000000000" pitchFamily="2" charset="2"/>
              <a:buNone/>
            </a:pPr>
            <a:r>
              <a:rPr lang="en-US" altLang="en-US" sz="1600"/>
              <a:t>“Despite the escalating online fraud rates, users are not running from the conveniences of online shopping. Online retail sales hit US$76 billion in 2002 – a 48 percent surge over the previous year, according to a Shop.org annual study conducted by Forrester Research, which further predicts that online sales will rise to US$96 billion for 2003” (McLaughlin,2003,</a:t>
            </a:r>
            <a:r>
              <a:rPr lang="en-US" altLang="en-US"/>
              <a:t> </a:t>
            </a:r>
            <a:r>
              <a:rPr lang="en-US" altLang="en-US" sz="1600"/>
              <a:t>p.8).</a:t>
            </a:r>
          </a:p>
        </p:txBody>
      </p:sp>
      <p:sp>
        <p:nvSpPr>
          <p:cNvPr id="7178" name="Line 16"/>
          <p:cNvSpPr>
            <a:spLocks noChangeShapeType="1"/>
          </p:cNvSpPr>
          <p:nvPr/>
        </p:nvSpPr>
        <p:spPr bwMode="auto">
          <a:xfrm>
            <a:off x="0" y="6172200"/>
            <a:ext cx="9144000" cy="0"/>
          </a:xfrm>
          <a:prstGeom prst="line">
            <a:avLst/>
          </a:prstGeom>
          <a:noFill/>
          <a:ln w="381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7179" name="Picture 19"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55713"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80" name="Line 20"/>
          <p:cNvSpPr>
            <a:spLocks noChangeShapeType="1"/>
          </p:cNvSpPr>
          <p:nvPr/>
        </p:nvSpPr>
        <p:spPr bwMode="auto">
          <a:xfrm>
            <a:off x="0" y="1447800"/>
            <a:ext cx="9144000" cy="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81" name="Line 21"/>
          <p:cNvSpPr>
            <a:spLocks noChangeShapeType="1"/>
          </p:cNvSpPr>
          <p:nvPr/>
        </p:nvSpPr>
        <p:spPr bwMode="auto">
          <a:xfrm>
            <a:off x="1219200" y="0"/>
            <a:ext cx="0" cy="617220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82" name="Rectangle 22"/>
          <p:cNvSpPr>
            <a:spLocks noChangeArrowheads="1"/>
          </p:cNvSpPr>
          <p:nvPr/>
        </p:nvSpPr>
        <p:spPr bwMode="auto">
          <a:xfrm>
            <a:off x="5334000" y="2062163"/>
            <a:ext cx="3048000" cy="2698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914400" indent="-34290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Clr>
                <a:srgbClr val="800080"/>
              </a:buClr>
              <a:buFont typeface="Wingdings" panose="05000000000000000000" pitchFamily="2" charset="2"/>
              <a:buNone/>
            </a:pPr>
            <a:r>
              <a:rPr lang="en-US" altLang="en-US" b="1" i="1"/>
              <a:t>Summarized:</a:t>
            </a:r>
          </a:p>
          <a:p>
            <a:pPr eaLnBrk="1" hangingPunct="1">
              <a:spcBef>
                <a:spcPct val="50000"/>
              </a:spcBef>
              <a:buClr>
                <a:srgbClr val="800080"/>
              </a:buClr>
              <a:buFont typeface="Wingdings" panose="05000000000000000000" pitchFamily="2" charset="2"/>
              <a:buNone/>
            </a:pPr>
            <a:r>
              <a:rPr lang="en-US" altLang="en-US" sz="1600"/>
              <a:t>The 48 percent growth in online retail sales in 2002, and the prediction of continued growth in 2003, are evidence that consumers are not deterred by the increase in online fraud, as found in a Shop.org annual study conducted by Forrester Research (McLaughlin, 2003).</a:t>
            </a:r>
          </a:p>
        </p:txBody>
      </p:sp>
      <p:sp>
        <p:nvSpPr>
          <p:cNvPr id="7183" name="Text Box 31"/>
          <p:cNvSpPr txBox="1">
            <a:spLocks noChangeArrowheads="1"/>
          </p:cNvSpPr>
          <p:nvPr/>
        </p:nvSpPr>
        <p:spPr bwMode="auto">
          <a:xfrm>
            <a:off x="1371600" y="220663"/>
            <a:ext cx="5638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i="1"/>
              <a:t>Understanding and Avoiding Plagiarism</a:t>
            </a:r>
          </a:p>
        </p:txBody>
      </p:sp>
      <p:sp>
        <p:nvSpPr>
          <p:cNvPr id="7184" name="Text Box 32"/>
          <p:cNvSpPr txBox="1">
            <a:spLocks noChangeArrowheads="1"/>
          </p:cNvSpPr>
          <p:nvPr/>
        </p:nvSpPr>
        <p:spPr bwMode="auto">
          <a:xfrm>
            <a:off x="228600" y="6248400"/>
            <a:ext cx="11430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b="1"/>
              <a:t> Slide 3 of 10</a:t>
            </a:r>
          </a:p>
        </p:txBody>
      </p:sp>
      <p:sp>
        <p:nvSpPr>
          <p:cNvPr id="7185" name="Text Box 33"/>
          <p:cNvSpPr txBox="1">
            <a:spLocks noChangeArrowheads="1"/>
          </p:cNvSpPr>
          <p:nvPr/>
        </p:nvSpPr>
        <p:spPr bwMode="auto">
          <a:xfrm>
            <a:off x="228600" y="6507163"/>
            <a:ext cx="42672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i="1"/>
              <a:t>Copyright </a:t>
            </a:r>
            <a:r>
              <a:rPr lang="en-US" altLang="en-US" sz="1000" i="1">
                <a:cs typeface="Arial" panose="020B0604020202020204" pitchFamily="34" charset="0"/>
              </a:rPr>
              <a:t>© 2007 University of Fairfax. All rights reserved.</a:t>
            </a:r>
          </a:p>
        </p:txBody>
      </p:sp>
      <p:sp>
        <p:nvSpPr>
          <p:cNvPr id="7186" name="Text Box 35"/>
          <p:cNvSpPr txBox="1">
            <a:spLocks noChangeArrowheads="1"/>
          </p:cNvSpPr>
          <p:nvPr/>
        </p:nvSpPr>
        <p:spPr bwMode="auto">
          <a:xfrm>
            <a:off x="1524000" y="5745163"/>
            <a:ext cx="72390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200" b="1"/>
              <a:t>SOURCE:</a:t>
            </a:r>
            <a:r>
              <a:rPr lang="en-US" altLang="en-US" sz="1200"/>
              <a:t> McLaughlin, L. (2003). Online fraud gets sophisticated. </a:t>
            </a:r>
            <a:r>
              <a:rPr lang="en-US" altLang="en-US" sz="1200" i="1"/>
              <a:t>IEEE Internet Computing,</a:t>
            </a:r>
            <a:r>
              <a:rPr lang="en-US" altLang="en-US" sz="1200"/>
              <a:t> </a:t>
            </a:r>
            <a:r>
              <a:rPr lang="en-US" altLang="en-US" sz="1200" i="1"/>
              <a:t>7</a:t>
            </a:r>
            <a:r>
              <a:rPr lang="en-US" altLang="en-US" sz="1200"/>
              <a:t>(5), 6-8.</a:t>
            </a:r>
          </a:p>
        </p:txBody>
      </p:sp>
      <p:sp>
        <p:nvSpPr>
          <p:cNvPr id="7187" name="Text Box 36"/>
          <p:cNvSpPr txBox="1">
            <a:spLocks noChangeArrowheads="1"/>
          </p:cNvSpPr>
          <p:nvPr/>
        </p:nvSpPr>
        <p:spPr bwMode="auto">
          <a:xfrm>
            <a:off x="1593850" y="1614488"/>
            <a:ext cx="160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i="1">
                <a:solidFill>
                  <a:srgbClr val="800080"/>
                </a:solidFill>
              </a:rPr>
              <a:t>For example:</a:t>
            </a:r>
          </a:p>
        </p:txBody>
      </p:sp>
      <p:sp>
        <p:nvSpPr>
          <p:cNvPr id="7188" name="Text Box 73"/>
          <p:cNvSpPr txBox="1">
            <a:spLocks noChangeArrowheads="1"/>
          </p:cNvSpPr>
          <p:nvPr/>
        </p:nvSpPr>
        <p:spPr bwMode="auto">
          <a:xfrm>
            <a:off x="1371600" y="914400"/>
            <a:ext cx="434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i="1">
                <a:solidFill>
                  <a:srgbClr val="800080"/>
                </a:solidFill>
              </a:rPr>
              <a:t>Note-Taking Techniques:</a:t>
            </a:r>
          </a:p>
        </p:txBody>
      </p:sp>
      <p:sp>
        <p:nvSpPr>
          <p:cNvPr id="7189" name="AutoShape 74">
            <a:hlinkClick r:id="" action="ppaction://hlinkshowjump?jump=firstslide" highlightClick="1"/>
          </p:cNvPr>
          <p:cNvSpPr>
            <a:spLocks noChangeArrowheads="1"/>
          </p:cNvSpPr>
          <p:nvPr/>
        </p:nvSpPr>
        <p:spPr bwMode="auto">
          <a:xfrm>
            <a:off x="6283325" y="6248400"/>
            <a:ext cx="685800" cy="457200"/>
          </a:xfrm>
          <a:prstGeom prst="actionButtonBeginning">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7190" name="AutoShape 75">
            <a:hlinkClick r:id="" action="ppaction://hlinkshowjump?jump=lastslide" highlightClick="1"/>
          </p:cNvPr>
          <p:cNvSpPr>
            <a:spLocks noChangeArrowheads="1"/>
          </p:cNvSpPr>
          <p:nvPr/>
        </p:nvSpPr>
        <p:spPr bwMode="auto">
          <a:xfrm>
            <a:off x="8382000" y="6248400"/>
            <a:ext cx="685800" cy="457200"/>
          </a:xfrm>
          <a:prstGeom prst="actionButtonEnd">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7191" name="AutoShape 76">
            <a:hlinkClick r:id="" action="ppaction://hlinkshowjump?jump=nextslide" highlightClick="1"/>
          </p:cNvPr>
          <p:cNvSpPr>
            <a:spLocks noChangeArrowheads="1"/>
          </p:cNvSpPr>
          <p:nvPr/>
        </p:nvSpPr>
        <p:spPr bwMode="auto">
          <a:xfrm>
            <a:off x="7681913" y="6248400"/>
            <a:ext cx="685800" cy="457200"/>
          </a:xfrm>
          <a:prstGeom prst="actionButtonForwardNext">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7192" name="AutoShape 77">
            <a:hlinkClick r:id="" action="ppaction://hlinkshowjump?jump=previousslide" highlightClick="1"/>
          </p:cNvPr>
          <p:cNvSpPr>
            <a:spLocks noChangeArrowheads="1"/>
          </p:cNvSpPr>
          <p:nvPr/>
        </p:nvSpPr>
        <p:spPr bwMode="auto">
          <a:xfrm>
            <a:off x="6981825" y="6248400"/>
            <a:ext cx="685800" cy="457200"/>
          </a:xfrm>
          <a:prstGeom prst="actionButtonBackPrevious">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Tree>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3"/>
          <p:cNvSpPr>
            <a:spLocks noChangeArrowheads="1"/>
          </p:cNvSpPr>
          <p:nvPr/>
        </p:nvSpPr>
        <p:spPr bwMode="auto">
          <a:xfrm>
            <a:off x="0" y="54864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1400"/>
          </a:p>
        </p:txBody>
      </p:sp>
      <p:sp>
        <p:nvSpPr>
          <p:cNvPr id="8195" name="Rectangle 44"/>
          <p:cNvSpPr>
            <a:spLocks noChangeArrowheads="1"/>
          </p:cNvSpPr>
          <p:nvPr/>
        </p:nvSpPr>
        <p:spPr bwMode="auto">
          <a:xfrm>
            <a:off x="0" y="41148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Key Terms</a:t>
            </a:r>
          </a:p>
        </p:txBody>
      </p:sp>
      <p:sp>
        <p:nvSpPr>
          <p:cNvPr id="8196" name="Rectangle 45"/>
          <p:cNvSpPr>
            <a:spLocks noChangeArrowheads="1"/>
          </p:cNvSpPr>
          <p:nvPr/>
        </p:nvSpPr>
        <p:spPr bwMode="auto">
          <a:xfrm>
            <a:off x="0" y="34290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Direct</a:t>
            </a:r>
          </a:p>
          <a:p>
            <a:pPr algn="ctr" eaLnBrk="1" hangingPunct="1"/>
            <a:r>
              <a:rPr lang="en-US" altLang="en-US" sz="1400"/>
              <a:t>Quotes</a:t>
            </a:r>
          </a:p>
        </p:txBody>
      </p:sp>
      <p:sp>
        <p:nvSpPr>
          <p:cNvPr id="8197" name="Rectangle 46"/>
          <p:cNvSpPr>
            <a:spLocks noChangeArrowheads="1"/>
          </p:cNvSpPr>
          <p:nvPr/>
        </p:nvSpPr>
        <p:spPr bwMode="auto">
          <a:xfrm>
            <a:off x="0" y="2133600"/>
            <a:ext cx="1219200" cy="6096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Summarizing</a:t>
            </a:r>
          </a:p>
        </p:txBody>
      </p:sp>
      <p:sp>
        <p:nvSpPr>
          <p:cNvPr id="8198" name="Rectangle 47"/>
          <p:cNvSpPr>
            <a:spLocks noChangeArrowheads="1"/>
          </p:cNvSpPr>
          <p:nvPr/>
        </p:nvSpPr>
        <p:spPr bwMode="auto">
          <a:xfrm>
            <a:off x="0" y="2743200"/>
            <a:ext cx="1219200" cy="6858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b="1"/>
              <a:t>Paraphrasing</a:t>
            </a:r>
          </a:p>
        </p:txBody>
      </p:sp>
      <p:sp>
        <p:nvSpPr>
          <p:cNvPr id="8199" name="Rectangle 48"/>
          <p:cNvSpPr>
            <a:spLocks noChangeArrowheads="1"/>
          </p:cNvSpPr>
          <p:nvPr/>
        </p:nvSpPr>
        <p:spPr bwMode="auto">
          <a:xfrm>
            <a:off x="0" y="48006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Best</a:t>
            </a:r>
          </a:p>
          <a:p>
            <a:pPr algn="ctr" eaLnBrk="1" hangingPunct="1"/>
            <a:r>
              <a:rPr lang="en-US" altLang="en-US" sz="1400"/>
              <a:t>Practices</a:t>
            </a:r>
          </a:p>
        </p:txBody>
      </p:sp>
      <p:sp>
        <p:nvSpPr>
          <p:cNvPr id="8200" name="Rectangle 49"/>
          <p:cNvSpPr>
            <a:spLocks noChangeArrowheads="1"/>
          </p:cNvSpPr>
          <p:nvPr/>
        </p:nvSpPr>
        <p:spPr bwMode="auto">
          <a:xfrm>
            <a:off x="0" y="14478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Note-Taking</a:t>
            </a:r>
          </a:p>
          <a:p>
            <a:pPr algn="ctr" eaLnBrk="1" hangingPunct="1"/>
            <a:r>
              <a:rPr lang="en-US" altLang="en-US" sz="1400"/>
              <a:t>Techniques</a:t>
            </a:r>
          </a:p>
        </p:txBody>
      </p:sp>
      <p:sp>
        <p:nvSpPr>
          <p:cNvPr id="8201" name="Line 16"/>
          <p:cNvSpPr>
            <a:spLocks noChangeShapeType="1"/>
          </p:cNvSpPr>
          <p:nvPr/>
        </p:nvSpPr>
        <p:spPr bwMode="auto">
          <a:xfrm>
            <a:off x="0" y="6172200"/>
            <a:ext cx="9144000" cy="0"/>
          </a:xfrm>
          <a:prstGeom prst="line">
            <a:avLst/>
          </a:prstGeom>
          <a:noFill/>
          <a:ln w="381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8202" name="Picture 19"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55713"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3" name="Line 20"/>
          <p:cNvSpPr>
            <a:spLocks noChangeShapeType="1"/>
          </p:cNvSpPr>
          <p:nvPr/>
        </p:nvSpPr>
        <p:spPr bwMode="auto">
          <a:xfrm>
            <a:off x="0" y="1447800"/>
            <a:ext cx="9144000" cy="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4" name="Line 21"/>
          <p:cNvSpPr>
            <a:spLocks noChangeShapeType="1"/>
          </p:cNvSpPr>
          <p:nvPr/>
        </p:nvSpPr>
        <p:spPr bwMode="auto">
          <a:xfrm>
            <a:off x="1219200" y="0"/>
            <a:ext cx="0" cy="617220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5" name="Rectangle 22"/>
          <p:cNvSpPr>
            <a:spLocks noChangeArrowheads="1"/>
          </p:cNvSpPr>
          <p:nvPr/>
        </p:nvSpPr>
        <p:spPr bwMode="auto">
          <a:xfrm>
            <a:off x="2133600" y="1995488"/>
            <a:ext cx="6096000" cy="3392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914400" indent="-34290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Clr>
                <a:srgbClr val="800080"/>
              </a:buClr>
              <a:buFont typeface="Wingdings" panose="05000000000000000000" pitchFamily="2" charset="2"/>
              <a:buNone/>
            </a:pPr>
            <a:r>
              <a:rPr lang="en-US" altLang="en-US" b="1" i="1">
                <a:solidFill>
                  <a:srgbClr val="800080"/>
                </a:solidFill>
              </a:rPr>
              <a:t>Paraphrasing:</a:t>
            </a:r>
          </a:p>
          <a:p>
            <a:pPr lvl="1" eaLnBrk="1" hangingPunct="1">
              <a:spcBef>
                <a:spcPct val="50000"/>
              </a:spcBef>
              <a:buClr>
                <a:srgbClr val="800080"/>
              </a:buClr>
              <a:buFont typeface="Wingdings" panose="05000000000000000000" pitchFamily="2" charset="2"/>
              <a:buChar char="Ø"/>
            </a:pPr>
            <a:r>
              <a:rPr lang="en-US" altLang="en-US"/>
              <a:t>Rewording the source material without condensing it</a:t>
            </a:r>
          </a:p>
          <a:p>
            <a:pPr lvl="1" eaLnBrk="1" hangingPunct="1">
              <a:spcBef>
                <a:spcPct val="50000"/>
              </a:spcBef>
              <a:buClr>
                <a:srgbClr val="800080"/>
              </a:buClr>
              <a:buFont typeface="Wingdings" panose="05000000000000000000" pitchFamily="2" charset="2"/>
              <a:buChar char="Ø"/>
            </a:pPr>
            <a:r>
              <a:rPr lang="en-US" altLang="en-US"/>
              <a:t>Conveying the original meaning and tone</a:t>
            </a:r>
          </a:p>
          <a:p>
            <a:pPr lvl="1" eaLnBrk="1" hangingPunct="1">
              <a:spcBef>
                <a:spcPct val="50000"/>
              </a:spcBef>
              <a:buClr>
                <a:srgbClr val="800080"/>
              </a:buClr>
              <a:buFont typeface="Wingdings" panose="05000000000000000000" pitchFamily="2" charset="2"/>
              <a:buChar char="Ø"/>
            </a:pPr>
            <a:endParaRPr lang="en-US" altLang="en-US"/>
          </a:p>
          <a:p>
            <a:pPr eaLnBrk="1" hangingPunct="1">
              <a:spcBef>
                <a:spcPct val="50000"/>
              </a:spcBef>
              <a:buClr>
                <a:srgbClr val="800080"/>
              </a:buClr>
              <a:buFont typeface="Wingdings" panose="05000000000000000000" pitchFamily="2" charset="2"/>
              <a:buNone/>
            </a:pPr>
            <a:r>
              <a:rPr lang="en-US" altLang="en-US" b="1" i="1">
                <a:solidFill>
                  <a:srgbClr val="800080"/>
                </a:solidFill>
              </a:rPr>
              <a:t>Citation rules:</a:t>
            </a:r>
          </a:p>
          <a:p>
            <a:pPr lvl="1" eaLnBrk="1" hangingPunct="1">
              <a:spcBef>
                <a:spcPct val="50000"/>
              </a:spcBef>
              <a:buClr>
                <a:srgbClr val="800080"/>
              </a:buClr>
              <a:buFont typeface="Wingdings" panose="05000000000000000000" pitchFamily="2" charset="2"/>
              <a:buChar char="Ø"/>
            </a:pPr>
            <a:r>
              <a:rPr lang="en-US" altLang="en-US"/>
              <a:t>Author and source must be cited in text and in reference list</a:t>
            </a:r>
          </a:p>
          <a:p>
            <a:pPr lvl="1" eaLnBrk="1" hangingPunct="1">
              <a:spcBef>
                <a:spcPct val="50000"/>
              </a:spcBef>
              <a:buClr>
                <a:srgbClr val="800080"/>
              </a:buClr>
              <a:buFont typeface="Wingdings" panose="05000000000000000000" pitchFamily="2" charset="2"/>
              <a:buChar char="Ø"/>
            </a:pPr>
            <a:endParaRPr lang="en-US" altLang="en-US"/>
          </a:p>
        </p:txBody>
      </p:sp>
      <p:sp>
        <p:nvSpPr>
          <p:cNvPr id="8206" name="Text Box 31"/>
          <p:cNvSpPr txBox="1">
            <a:spLocks noChangeArrowheads="1"/>
          </p:cNvSpPr>
          <p:nvPr/>
        </p:nvSpPr>
        <p:spPr bwMode="auto">
          <a:xfrm>
            <a:off x="1371600" y="220663"/>
            <a:ext cx="5638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i="1"/>
              <a:t>Understanding and Avoiding Plagiarism</a:t>
            </a:r>
          </a:p>
        </p:txBody>
      </p:sp>
      <p:sp>
        <p:nvSpPr>
          <p:cNvPr id="8207" name="Text Box 32"/>
          <p:cNvSpPr txBox="1">
            <a:spLocks noChangeArrowheads="1"/>
          </p:cNvSpPr>
          <p:nvPr/>
        </p:nvSpPr>
        <p:spPr bwMode="auto">
          <a:xfrm>
            <a:off x="228600" y="6248400"/>
            <a:ext cx="11430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b="1"/>
              <a:t> Slide 4 of 10</a:t>
            </a:r>
          </a:p>
        </p:txBody>
      </p:sp>
      <p:sp>
        <p:nvSpPr>
          <p:cNvPr id="8208" name="Text Box 33"/>
          <p:cNvSpPr txBox="1">
            <a:spLocks noChangeArrowheads="1"/>
          </p:cNvSpPr>
          <p:nvPr/>
        </p:nvSpPr>
        <p:spPr bwMode="auto">
          <a:xfrm>
            <a:off x="228600" y="6507163"/>
            <a:ext cx="42672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i="1"/>
              <a:t>Copyright </a:t>
            </a:r>
            <a:r>
              <a:rPr lang="en-US" altLang="en-US" sz="1000" i="1">
                <a:cs typeface="Arial" panose="020B0604020202020204" pitchFamily="34" charset="0"/>
              </a:rPr>
              <a:t>© 2007 University of Fairfax. All rights reserved.</a:t>
            </a:r>
          </a:p>
        </p:txBody>
      </p:sp>
      <p:sp>
        <p:nvSpPr>
          <p:cNvPr id="8209" name="Text Box 70"/>
          <p:cNvSpPr txBox="1">
            <a:spLocks noChangeArrowheads="1"/>
          </p:cNvSpPr>
          <p:nvPr/>
        </p:nvSpPr>
        <p:spPr bwMode="auto">
          <a:xfrm>
            <a:off x="1371600" y="914400"/>
            <a:ext cx="434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i="1">
                <a:solidFill>
                  <a:srgbClr val="800080"/>
                </a:solidFill>
              </a:rPr>
              <a:t>Note-Taking Techniques:</a:t>
            </a:r>
          </a:p>
        </p:txBody>
      </p:sp>
      <p:sp>
        <p:nvSpPr>
          <p:cNvPr id="8210" name="AutoShape 71">
            <a:hlinkClick r:id="" action="ppaction://hlinkshowjump?jump=firstslide" highlightClick="1"/>
          </p:cNvPr>
          <p:cNvSpPr>
            <a:spLocks noChangeArrowheads="1"/>
          </p:cNvSpPr>
          <p:nvPr/>
        </p:nvSpPr>
        <p:spPr bwMode="auto">
          <a:xfrm>
            <a:off x="6283325" y="6248400"/>
            <a:ext cx="685800" cy="457200"/>
          </a:xfrm>
          <a:prstGeom prst="actionButtonBeginning">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8211" name="AutoShape 72">
            <a:hlinkClick r:id="" action="ppaction://hlinkshowjump?jump=lastslide" highlightClick="1"/>
          </p:cNvPr>
          <p:cNvSpPr>
            <a:spLocks noChangeArrowheads="1"/>
          </p:cNvSpPr>
          <p:nvPr/>
        </p:nvSpPr>
        <p:spPr bwMode="auto">
          <a:xfrm>
            <a:off x="8382000" y="6248400"/>
            <a:ext cx="685800" cy="457200"/>
          </a:xfrm>
          <a:prstGeom prst="actionButtonEnd">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8212" name="AutoShape 73">
            <a:hlinkClick r:id="" action="ppaction://hlinkshowjump?jump=nextslide" highlightClick="1"/>
          </p:cNvPr>
          <p:cNvSpPr>
            <a:spLocks noChangeArrowheads="1"/>
          </p:cNvSpPr>
          <p:nvPr/>
        </p:nvSpPr>
        <p:spPr bwMode="auto">
          <a:xfrm>
            <a:off x="7681913" y="6248400"/>
            <a:ext cx="685800" cy="457200"/>
          </a:xfrm>
          <a:prstGeom prst="actionButtonForwardNext">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8213" name="AutoShape 74">
            <a:hlinkClick r:id="" action="ppaction://hlinkshowjump?jump=previousslide" highlightClick="1"/>
          </p:cNvPr>
          <p:cNvSpPr>
            <a:spLocks noChangeArrowheads="1"/>
          </p:cNvSpPr>
          <p:nvPr/>
        </p:nvSpPr>
        <p:spPr bwMode="auto">
          <a:xfrm>
            <a:off x="6981825" y="6248400"/>
            <a:ext cx="685800" cy="457200"/>
          </a:xfrm>
          <a:prstGeom prst="actionButtonBackPrevious">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Tree>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6"/>
          <p:cNvSpPr>
            <a:spLocks noChangeArrowheads="1"/>
          </p:cNvSpPr>
          <p:nvPr/>
        </p:nvSpPr>
        <p:spPr bwMode="auto">
          <a:xfrm>
            <a:off x="0" y="54864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1400"/>
          </a:p>
        </p:txBody>
      </p:sp>
      <p:sp>
        <p:nvSpPr>
          <p:cNvPr id="9219" name="Rectangle 47"/>
          <p:cNvSpPr>
            <a:spLocks noChangeArrowheads="1"/>
          </p:cNvSpPr>
          <p:nvPr/>
        </p:nvSpPr>
        <p:spPr bwMode="auto">
          <a:xfrm>
            <a:off x="0" y="41148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Key Terms</a:t>
            </a:r>
          </a:p>
        </p:txBody>
      </p:sp>
      <p:sp>
        <p:nvSpPr>
          <p:cNvPr id="9220" name="Rectangle 48"/>
          <p:cNvSpPr>
            <a:spLocks noChangeArrowheads="1"/>
          </p:cNvSpPr>
          <p:nvPr/>
        </p:nvSpPr>
        <p:spPr bwMode="auto">
          <a:xfrm>
            <a:off x="0" y="34290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Direct</a:t>
            </a:r>
          </a:p>
          <a:p>
            <a:pPr algn="ctr" eaLnBrk="1" hangingPunct="1"/>
            <a:r>
              <a:rPr lang="en-US" altLang="en-US" sz="1400"/>
              <a:t>Quotes</a:t>
            </a:r>
          </a:p>
        </p:txBody>
      </p:sp>
      <p:sp>
        <p:nvSpPr>
          <p:cNvPr id="9221" name="Rectangle 49"/>
          <p:cNvSpPr>
            <a:spLocks noChangeArrowheads="1"/>
          </p:cNvSpPr>
          <p:nvPr/>
        </p:nvSpPr>
        <p:spPr bwMode="auto">
          <a:xfrm>
            <a:off x="0" y="2133600"/>
            <a:ext cx="1219200" cy="6096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Summarizing</a:t>
            </a:r>
          </a:p>
        </p:txBody>
      </p:sp>
      <p:sp>
        <p:nvSpPr>
          <p:cNvPr id="9222" name="Rectangle 50"/>
          <p:cNvSpPr>
            <a:spLocks noChangeArrowheads="1"/>
          </p:cNvSpPr>
          <p:nvPr/>
        </p:nvSpPr>
        <p:spPr bwMode="auto">
          <a:xfrm>
            <a:off x="0" y="2743200"/>
            <a:ext cx="1219200" cy="6858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b="1"/>
              <a:t>Paraphrasing</a:t>
            </a:r>
          </a:p>
        </p:txBody>
      </p:sp>
      <p:sp>
        <p:nvSpPr>
          <p:cNvPr id="9223" name="Rectangle 51"/>
          <p:cNvSpPr>
            <a:spLocks noChangeArrowheads="1"/>
          </p:cNvSpPr>
          <p:nvPr/>
        </p:nvSpPr>
        <p:spPr bwMode="auto">
          <a:xfrm>
            <a:off x="0" y="48006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Best</a:t>
            </a:r>
          </a:p>
          <a:p>
            <a:pPr algn="ctr" eaLnBrk="1" hangingPunct="1"/>
            <a:r>
              <a:rPr lang="en-US" altLang="en-US" sz="1400"/>
              <a:t>Practices</a:t>
            </a:r>
          </a:p>
        </p:txBody>
      </p:sp>
      <p:sp>
        <p:nvSpPr>
          <p:cNvPr id="9224" name="Rectangle 52"/>
          <p:cNvSpPr>
            <a:spLocks noChangeArrowheads="1"/>
          </p:cNvSpPr>
          <p:nvPr/>
        </p:nvSpPr>
        <p:spPr bwMode="auto">
          <a:xfrm>
            <a:off x="0" y="14478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Note-Taking</a:t>
            </a:r>
          </a:p>
          <a:p>
            <a:pPr algn="ctr" eaLnBrk="1" hangingPunct="1"/>
            <a:r>
              <a:rPr lang="en-US" altLang="en-US" sz="1400"/>
              <a:t>Techniques</a:t>
            </a:r>
          </a:p>
        </p:txBody>
      </p:sp>
      <p:sp>
        <p:nvSpPr>
          <p:cNvPr id="9225" name="Rectangle 2"/>
          <p:cNvSpPr>
            <a:spLocks noChangeArrowheads="1"/>
          </p:cNvSpPr>
          <p:nvPr/>
        </p:nvSpPr>
        <p:spPr bwMode="auto">
          <a:xfrm>
            <a:off x="1676400" y="2119313"/>
            <a:ext cx="3048000" cy="37068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914400" indent="-34290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Clr>
                <a:srgbClr val="800080"/>
              </a:buClr>
              <a:buFont typeface="Wingdings" panose="05000000000000000000" pitchFamily="2" charset="2"/>
              <a:buNone/>
            </a:pPr>
            <a:r>
              <a:rPr lang="en-US" altLang="en-US" b="1" i="1"/>
              <a:t>Original Passage:</a:t>
            </a:r>
          </a:p>
          <a:p>
            <a:pPr eaLnBrk="1" hangingPunct="1">
              <a:spcBef>
                <a:spcPct val="50000"/>
              </a:spcBef>
              <a:buClr>
                <a:srgbClr val="800080"/>
              </a:buClr>
              <a:buFont typeface="Wingdings" panose="05000000000000000000" pitchFamily="2" charset="2"/>
              <a:buNone/>
            </a:pPr>
            <a:r>
              <a:rPr lang="en-US" altLang="en-US" sz="1600"/>
              <a:t>“Despite the escalating online fraud rates, users are not running from the conveniences of online shopping. Online retail sales hit US$76 billion in 2002 – a 48 percent surge over the previous year, according to a Shop.org annual study conducted by Forrester Research, which further predicts that online sales will rise to US$96 billion for 2003” (McLaughlin,2003,</a:t>
            </a:r>
            <a:r>
              <a:rPr lang="en-US" altLang="en-US"/>
              <a:t> </a:t>
            </a:r>
            <a:r>
              <a:rPr lang="en-US" altLang="en-US" sz="1600"/>
              <a:t>p.8).</a:t>
            </a:r>
          </a:p>
        </p:txBody>
      </p:sp>
      <p:sp>
        <p:nvSpPr>
          <p:cNvPr id="9226" name="Line 17"/>
          <p:cNvSpPr>
            <a:spLocks noChangeShapeType="1"/>
          </p:cNvSpPr>
          <p:nvPr/>
        </p:nvSpPr>
        <p:spPr bwMode="auto">
          <a:xfrm>
            <a:off x="0" y="6172200"/>
            <a:ext cx="9144000" cy="0"/>
          </a:xfrm>
          <a:prstGeom prst="line">
            <a:avLst/>
          </a:prstGeom>
          <a:noFill/>
          <a:ln w="381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9227" name="Picture 20"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55713"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8" name="Line 21"/>
          <p:cNvSpPr>
            <a:spLocks noChangeShapeType="1"/>
          </p:cNvSpPr>
          <p:nvPr/>
        </p:nvSpPr>
        <p:spPr bwMode="auto">
          <a:xfrm>
            <a:off x="0" y="1447800"/>
            <a:ext cx="9144000" cy="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9" name="Line 22"/>
          <p:cNvSpPr>
            <a:spLocks noChangeShapeType="1"/>
          </p:cNvSpPr>
          <p:nvPr/>
        </p:nvSpPr>
        <p:spPr bwMode="auto">
          <a:xfrm>
            <a:off x="1219200" y="0"/>
            <a:ext cx="0" cy="617220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0" name="Rectangle 23"/>
          <p:cNvSpPr>
            <a:spLocks noChangeArrowheads="1"/>
          </p:cNvSpPr>
          <p:nvPr/>
        </p:nvSpPr>
        <p:spPr bwMode="auto">
          <a:xfrm>
            <a:off x="5334000" y="2119313"/>
            <a:ext cx="3048000" cy="37068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914400" indent="-34290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Clr>
                <a:srgbClr val="800080"/>
              </a:buClr>
              <a:buFont typeface="Wingdings" panose="05000000000000000000" pitchFamily="2" charset="2"/>
              <a:buNone/>
            </a:pPr>
            <a:r>
              <a:rPr lang="en-US" altLang="en-US" b="1" i="1"/>
              <a:t>Paraphrased:</a:t>
            </a:r>
          </a:p>
          <a:p>
            <a:pPr eaLnBrk="1" hangingPunct="1">
              <a:spcBef>
                <a:spcPct val="50000"/>
              </a:spcBef>
              <a:buClr>
                <a:srgbClr val="800080"/>
              </a:buClr>
              <a:buFont typeface="Wingdings" panose="05000000000000000000" pitchFamily="2" charset="2"/>
              <a:buNone/>
            </a:pPr>
            <a:r>
              <a:rPr lang="en-US" altLang="en-US" sz="1600"/>
              <a:t>Even though fraud rates continue to climb, consumers are still attracted to the accessibility of online shopping. An annual study, funded by Shop.org</a:t>
            </a:r>
            <a:r>
              <a:rPr lang="en-US" altLang="en-US"/>
              <a:t> </a:t>
            </a:r>
            <a:r>
              <a:rPr lang="en-US" altLang="en-US" sz="1600"/>
              <a:t>and performed by Forrester Research, found that online retail sales in 2002 grew by 48 percent to US$76 billion. Forrester further predicts that in 2003 these sales will reach US$96 billion (McLaughlin, 2003).</a:t>
            </a:r>
          </a:p>
        </p:txBody>
      </p:sp>
      <p:sp>
        <p:nvSpPr>
          <p:cNvPr id="9231" name="Text Box 32"/>
          <p:cNvSpPr txBox="1">
            <a:spLocks noChangeArrowheads="1"/>
          </p:cNvSpPr>
          <p:nvPr/>
        </p:nvSpPr>
        <p:spPr bwMode="auto">
          <a:xfrm>
            <a:off x="1371600" y="220663"/>
            <a:ext cx="5638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i="1"/>
              <a:t>Understanding and Avoiding Plagiarism</a:t>
            </a:r>
          </a:p>
        </p:txBody>
      </p:sp>
      <p:sp>
        <p:nvSpPr>
          <p:cNvPr id="9232" name="Text Box 33"/>
          <p:cNvSpPr txBox="1">
            <a:spLocks noChangeArrowheads="1"/>
          </p:cNvSpPr>
          <p:nvPr/>
        </p:nvSpPr>
        <p:spPr bwMode="auto">
          <a:xfrm>
            <a:off x="228600" y="6248400"/>
            <a:ext cx="11430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b="1"/>
              <a:t> Slide 5 of 10</a:t>
            </a:r>
          </a:p>
        </p:txBody>
      </p:sp>
      <p:sp>
        <p:nvSpPr>
          <p:cNvPr id="9233" name="Text Box 34"/>
          <p:cNvSpPr txBox="1">
            <a:spLocks noChangeArrowheads="1"/>
          </p:cNvSpPr>
          <p:nvPr/>
        </p:nvSpPr>
        <p:spPr bwMode="auto">
          <a:xfrm>
            <a:off x="228600" y="6507163"/>
            <a:ext cx="42672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i="1"/>
              <a:t>Copyright </a:t>
            </a:r>
            <a:r>
              <a:rPr lang="en-US" altLang="en-US" sz="1000" i="1">
                <a:cs typeface="Arial" panose="020B0604020202020204" pitchFamily="34" charset="0"/>
              </a:rPr>
              <a:t>© 2007 University of Fairfax. All rights reserved.</a:t>
            </a:r>
          </a:p>
        </p:txBody>
      </p:sp>
      <p:sp>
        <p:nvSpPr>
          <p:cNvPr id="9234" name="Text Box 35"/>
          <p:cNvSpPr txBox="1">
            <a:spLocks noChangeArrowheads="1"/>
          </p:cNvSpPr>
          <p:nvPr/>
        </p:nvSpPr>
        <p:spPr bwMode="auto">
          <a:xfrm>
            <a:off x="1447800" y="5867400"/>
            <a:ext cx="73152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200" b="1"/>
              <a:t>SOURCE:</a:t>
            </a:r>
            <a:r>
              <a:rPr lang="en-US" altLang="en-US" sz="1200"/>
              <a:t> McLaughlin, L. (2003). Online fraud gets sophisticated. </a:t>
            </a:r>
            <a:r>
              <a:rPr lang="en-US" altLang="en-US" sz="1200" i="1"/>
              <a:t>IEEE Internet Computing,</a:t>
            </a:r>
            <a:r>
              <a:rPr lang="en-US" altLang="en-US" sz="1200"/>
              <a:t> </a:t>
            </a:r>
            <a:r>
              <a:rPr lang="en-US" altLang="en-US" sz="1200" i="1"/>
              <a:t>7</a:t>
            </a:r>
            <a:r>
              <a:rPr lang="en-US" altLang="en-US" sz="1200"/>
              <a:t>(5), 6-8.</a:t>
            </a:r>
          </a:p>
        </p:txBody>
      </p:sp>
      <p:sp>
        <p:nvSpPr>
          <p:cNvPr id="9235" name="Text Box 36"/>
          <p:cNvSpPr txBox="1">
            <a:spLocks noChangeArrowheads="1"/>
          </p:cNvSpPr>
          <p:nvPr/>
        </p:nvSpPr>
        <p:spPr bwMode="auto">
          <a:xfrm>
            <a:off x="1593850" y="1614488"/>
            <a:ext cx="160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i="1">
                <a:solidFill>
                  <a:srgbClr val="800080"/>
                </a:solidFill>
              </a:rPr>
              <a:t>For example:</a:t>
            </a:r>
          </a:p>
        </p:txBody>
      </p:sp>
      <p:sp>
        <p:nvSpPr>
          <p:cNvPr id="9236" name="Text Box 73"/>
          <p:cNvSpPr txBox="1">
            <a:spLocks noChangeArrowheads="1"/>
          </p:cNvSpPr>
          <p:nvPr/>
        </p:nvSpPr>
        <p:spPr bwMode="auto">
          <a:xfrm>
            <a:off x="1371600" y="914400"/>
            <a:ext cx="434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i="1">
                <a:solidFill>
                  <a:srgbClr val="800080"/>
                </a:solidFill>
              </a:rPr>
              <a:t>Note-Taking Techniques:</a:t>
            </a:r>
          </a:p>
        </p:txBody>
      </p:sp>
      <p:sp>
        <p:nvSpPr>
          <p:cNvPr id="9237" name="AutoShape 74">
            <a:hlinkClick r:id="" action="ppaction://hlinkshowjump?jump=firstslide" highlightClick="1"/>
          </p:cNvPr>
          <p:cNvSpPr>
            <a:spLocks noChangeArrowheads="1"/>
          </p:cNvSpPr>
          <p:nvPr/>
        </p:nvSpPr>
        <p:spPr bwMode="auto">
          <a:xfrm>
            <a:off x="6283325" y="6248400"/>
            <a:ext cx="685800" cy="457200"/>
          </a:xfrm>
          <a:prstGeom prst="actionButtonBeginning">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238" name="AutoShape 75">
            <a:hlinkClick r:id="" action="ppaction://hlinkshowjump?jump=lastslide" highlightClick="1"/>
          </p:cNvPr>
          <p:cNvSpPr>
            <a:spLocks noChangeArrowheads="1"/>
          </p:cNvSpPr>
          <p:nvPr/>
        </p:nvSpPr>
        <p:spPr bwMode="auto">
          <a:xfrm>
            <a:off x="8382000" y="6248400"/>
            <a:ext cx="685800" cy="457200"/>
          </a:xfrm>
          <a:prstGeom prst="actionButtonEnd">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239" name="AutoShape 76">
            <a:hlinkClick r:id="" action="ppaction://hlinkshowjump?jump=nextslide" highlightClick="1"/>
          </p:cNvPr>
          <p:cNvSpPr>
            <a:spLocks noChangeArrowheads="1"/>
          </p:cNvSpPr>
          <p:nvPr/>
        </p:nvSpPr>
        <p:spPr bwMode="auto">
          <a:xfrm>
            <a:off x="7681913" y="6248400"/>
            <a:ext cx="685800" cy="457200"/>
          </a:xfrm>
          <a:prstGeom prst="actionButtonForwardNext">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240" name="AutoShape 77">
            <a:hlinkClick r:id="" action="ppaction://hlinkshowjump?jump=previousslide" highlightClick="1"/>
          </p:cNvPr>
          <p:cNvSpPr>
            <a:spLocks noChangeArrowheads="1"/>
          </p:cNvSpPr>
          <p:nvPr/>
        </p:nvSpPr>
        <p:spPr bwMode="auto">
          <a:xfrm>
            <a:off x="6981825" y="6248400"/>
            <a:ext cx="685800" cy="457200"/>
          </a:xfrm>
          <a:prstGeom prst="actionButtonBackPrevious">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Tree>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3"/>
          <p:cNvSpPr>
            <a:spLocks noChangeArrowheads="1"/>
          </p:cNvSpPr>
          <p:nvPr/>
        </p:nvSpPr>
        <p:spPr bwMode="auto">
          <a:xfrm>
            <a:off x="0" y="54864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1400"/>
          </a:p>
        </p:txBody>
      </p:sp>
      <p:sp>
        <p:nvSpPr>
          <p:cNvPr id="10243" name="Rectangle 44"/>
          <p:cNvSpPr>
            <a:spLocks noChangeArrowheads="1"/>
          </p:cNvSpPr>
          <p:nvPr/>
        </p:nvSpPr>
        <p:spPr bwMode="auto">
          <a:xfrm>
            <a:off x="0" y="41148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Key Terms</a:t>
            </a:r>
          </a:p>
        </p:txBody>
      </p:sp>
      <p:sp>
        <p:nvSpPr>
          <p:cNvPr id="10244" name="Rectangle 45"/>
          <p:cNvSpPr>
            <a:spLocks noChangeArrowheads="1"/>
          </p:cNvSpPr>
          <p:nvPr/>
        </p:nvSpPr>
        <p:spPr bwMode="auto">
          <a:xfrm>
            <a:off x="0" y="3429000"/>
            <a:ext cx="1219200" cy="6858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b="1"/>
              <a:t>Direct</a:t>
            </a:r>
          </a:p>
          <a:p>
            <a:pPr algn="ctr" eaLnBrk="1" hangingPunct="1"/>
            <a:r>
              <a:rPr lang="en-US" altLang="en-US" sz="1400" b="1"/>
              <a:t>Quotes</a:t>
            </a:r>
          </a:p>
        </p:txBody>
      </p:sp>
      <p:sp>
        <p:nvSpPr>
          <p:cNvPr id="10245" name="Rectangle 46"/>
          <p:cNvSpPr>
            <a:spLocks noChangeArrowheads="1"/>
          </p:cNvSpPr>
          <p:nvPr/>
        </p:nvSpPr>
        <p:spPr bwMode="auto">
          <a:xfrm>
            <a:off x="0" y="2133600"/>
            <a:ext cx="1219200" cy="6096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Summarizing</a:t>
            </a:r>
          </a:p>
        </p:txBody>
      </p:sp>
      <p:sp>
        <p:nvSpPr>
          <p:cNvPr id="10246" name="Rectangle 47"/>
          <p:cNvSpPr>
            <a:spLocks noChangeArrowheads="1"/>
          </p:cNvSpPr>
          <p:nvPr/>
        </p:nvSpPr>
        <p:spPr bwMode="auto">
          <a:xfrm>
            <a:off x="0" y="27432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Paraphrasing</a:t>
            </a:r>
          </a:p>
        </p:txBody>
      </p:sp>
      <p:sp>
        <p:nvSpPr>
          <p:cNvPr id="10247" name="Rectangle 48"/>
          <p:cNvSpPr>
            <a:spLocks noChangeArrowheads="1"/>
          </p:cNvSpPr>
          <p:nvPr/>
        </p:nvSpPr>
        <p:spPr bwMode="auto">
          <a:xfrm>
            <a:off x="0" y="48006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Best</a:t>
            </a:r>
          </a:p>
          <a:p>
            <a:pPr algn="ctr" eaLnBrk="1" hangingPunct="1"/>
            <a:r>
              <a:rPr lang="en-US" altLang="en-US" sz="1400"/>
              <a:t>Practices</a:t>
            </a:r>
          </a:p>
        </p:txBody>
      </p:sp>
      <p:sp>
        <p:nvSpPr>
          <p:cNvPr id="10248" name="Rectangle 49"/>
          <p:cNvSpPr>
            <a:spLocks noChangeArrowheads="1"/>
          </p:cNvSpPr>
          <p:nvPr/>
        </p:nvSpPr>
        <p:spPr bwMode="auto">
          <a:xfrm>
            <a:off x="0" y="14478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Note-Taking</a:t>
            </a:r>
          </a:p>
          <a:p>
            <a:pPr algn="ctr" eaLnBrk="1" hangingPunct="1"/>
            <a:r>
              <a:rPr lang="en-US" altLang="en-US" sz="1400"/>
              <a:t>Techniques</a:t>
            </a:r>
          </a:p>
        </p:txBody>
      </p:sp>
      <p:sp>
        <p:nvSpPr>
          <p:cNvPr id="10249" name="Line 16"/>
          <p:cNvSpPr>
            <a:spLocks noChangeShapeType="1"/>
          </p:cNvSpPr>
          <p:nvPr/>
        </p:nvSpPr>
        <p:spPr bwMode="auto">
          <a:xfrm>
            <a:off x="0" y="6172200"/>
            <a:ext cx="9144000" cy="0"/>
          </a:xfrm>
          <a:prstGeom prst="line">
            <a:avLst/>
          </a:prstGeom>
          <a:noFill/>
          <a:ln w="381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10250" name="Picture 19"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55713"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51" name="Line 20"/>
          <p:cNvSpPr>
            <a:spLocks noChangeShapeType="1"/>
          </p:cNvSpPr>
          <p:nvPr/>
        </p:nvSpPr>
        <p:spPr bwMode="auto">
          <a:xfrm>
            <a:off x="0" y="1447800"/>
            <a:ext cx="9144000" cy="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2" name="Line 21"/>
          <p:cNvSpPr>
            <a:spLocks noChangeShapeType="1"/>
          </p:cNvSpPr>
          <p:nvPr/>
        </p:nvSpPr>
        <p:spPr bwMode="auto">
          <a:xfrm>
            <a:off x="1219200" y="0"/>
            <a:ext cx="0" cy="617220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3" name="Rectangle 22"/>
          <p:cNvSpPr>
            <a:spLocks noChangeArrowheads="1"/>
          </p:cNvSpPr>
          <p:nvPr/>
        </p:nvSpPr>
        <p:spPr bwMode="auto">
          <a:xfrm>
            <a:off x="2133600" y="1674813"/>
            <a:ext cx="6096000" cy="4079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914400" indent="-34290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Clr>
                <a:srgbClr val="800080"/>
              </a:buClr>
              <a:buFont typeface="Wingdings" panose="05000000000000000000" pitchFamily="2" charset="2"/>
              <a:buNone/>
            </a:pPr>
            <a:r>
              <a:rPr lang="en-US" altLang="en-US" b="1" i="1">
                <a:solidFill>
                  <a:srgbClr val="800080"/>
                </a:solidFill>
              </a:rPr>
              <a:t>Quoting:</a:t>
            </a:r>
          </a:p>
          <a:p>
            <a:pPr lvl="1" eaLnBrk="1" hangingPunct="1">
              <a:spcBef>
                <a:spcPct val="50000"/>
              </a:spcBef>
              <a:buClr>
                <a:srgbClr val="800080"/>
              </a:buClr>
              <a:buFont typeface="Wingdings" panose="05000000000000000000" pitchFamily="2" charset="2"/>
              <a:buChar char="Ø"/>
            </a:pPr>
            <a:r>
              <a:rPr lang="en-US" altLang="en-US"/>
              <a:t>Using exact wording from the source material</a:t>
            </a:r>
          </a:p>
          <a:p>
            <a:pPr lvl="1" eaLnBrk="1" hangingPunct="1">
              <a:spcBef>
                <a:spcPct val="50000"/>
              </a:spcBef>
              <a:buClr>
                <a:srgbClr val="800080"/>
              </a:buClr>
              <a:buFont typeface="Wingdings" panose="05000000000000000000" pitchFamily="2" charset="2"/>
              <a:buChar char="Ø"/>
            </a:pPr>
            <a:endParaRPr lang="en-US" altLang="en-US"/>
          </a:p>
          <a:p>
            <a:pPr eaLnBrk="1" hangingPunct="1"/>
            <a:r>
              <a:rPr lang="en-US" altLang="en-US" b="1" i="1">
                <a:solidFill>
                  <a:srgbClr val="800080"/>
                </a:solidFill>
              </a:rPr>
              <a:t>Citation rules:</a:t>
            </a:r>
            <a:endParaRPr lang="en-US" altLang="en-US">
              <a:solidFill>
                <a:srgbClr val="800080"/>
              </a:solidFill>
            </a:endParaRPr>
          </a:p>
          <a:p>
            <a:pPr lvl="1" eaLnBrk="1" hangingPunct="1">
              <a:spcBef>
                <a:spcPct val="50000"/>
              </a:spcBef>
              <a:buClr>
                <a:srgbClr val="800080"/>
              </a:buClr>
              <a:buFont typeface="Wingdings" panose="05000000000000000000" pitchFamily="2" charset="2"/>
              <a:buChar char="Ø"/>
            </a:pPr>
            <a:r>
              <a:rPr lang="en-US" altLang="en-US"/>
              <a:t>Quotation marks must be used</a:t>
            </a:r>
          </a:p>
          <a:p>
            <a:pPr lvl="1" eaLnBrk="1" hangingPunct="1">
              <a:spcBef>
                <a:spcPct val="50000"/>
              </a:spcBef>
              <a:buClr>
                <a:srgbClr val="800080"/>
              </a:buClr>
              <a:buFont typeface="Wingdings" panose="05000000000000000000" pitchFamily="2" charset="2"/>
              <a:buChar char="Ø"/>
            </a:pPr>
            <a:r>
              <a:rPr lang="en-US" altLang="en-US"/>
              <a:t>Page numbers must be identified</a:t>
            </a:r>
          </a:p>
          <a:p>
            <a:pPr lvl="1" eaLnBrk="1" hangingPunct="1">
              <a:spcBef>
                <a:spcPct val="50000"/>
              </a:spcBef>
              <a:buClr>
                <a:srgbClr val="800080"/>
              </a:buClr>
              <a:buFont typeface="Wingdings" panose="05000000000000000000" pitchFamily="2" charset="2"/>
              <a:buChar char="Ø"/>
            </a:pPr>
            <a:r>
              <a:rPr lang="en-US" altLang="en-US"/>
              <a:t>Author and source must be cited in text and in reference list</a:t>
            </a:r>
          </a:p>
          <a:p>
            <a:pPr eaLnBrk="1" hangingPunct="1">
              <a:spcBef>
                <a:spcPct val="50000"/>
              </a:spcBef>
              <a:buClr>
                <a:srgbClr val="800080"/>
              </a:buClr>
              <a:buFont typeface="Wingdings" panose="05000000000000000000" pitchFamily="2" charset="2"/>
              <a:buNone/>
            </a:pPr>
            <a:endParaRPr lang="en-US" altLang="en-US" b="1">
              <a:solidFill>
                <a:srgbClr val="FF0000"/>
              </a:solidFill>
            </a:endParaRPr>
          </a:p>
          <a:p>
            <a:pPr eaLnBrk="1" hangingPunct="1">
              <a:spcBef>
                <a:spcPct val="50000"/>
              </a:spcBef>
              <a:buClr>
                <a:srgbClr val="800080"/>
              </a:buClr>
              <a:buFont typeface="Wingdings" panose="05000000000000000000" pitchFamily="2" charset="2"/>
              <a:buNone/>
            </a:pPr>
            <a:r>
              <a:rPr lang="en-US" altLang="en-US" b="1">
                <a:solidFill>
                  <a:srgbClr val="FF0000"/>
                </a:solidFill>
              </a:rPr>
              <a:t>NOTE:</a:t>
            </a:r>
            <a:r>
              <a:rPr lang="en-US" altLang="en-US"/>
              <a:t> Using too many quotes weakens your writing and does not convey your understanding of the materials!</a:t>
            </a:r>
          </a:p>
        </p:txBody>
      </p:sp>
      <p:sp>
        <p:nvSpPr>
          <p:cNvPr id="10254" name="Text Box 31"/>
          <p:cNvSpPr txBox="1">
            <a:spLocks noChangeArrowheads="1"/>
          </p:cNvSpPr>
          <p:nvPr/>
        </p:nvSpPr>
        <p:spPr bwMode="auto">
          <a:xfrm>
            <a:off x="1371600" y="220663"/>
            <a:ext cx="5638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i="1"/>
              <a:t>Understanding and Avoiding Plagiarism</a:t>
            </a:r>
          </a:p>
        </p:txBody>
      </p:sp>
      <p:sp>
        <p:nvSpPr>
          <p:cNvPr id="10255" name="Text Box 32"/>
          <p:cNvSpPr txBox="1">
            <a:spLocks noChangeArrowheads="1"/>
          </p:cNvSpPr>
          <p:nvPr/>
        </p:nvSpPr>
        <p:spPr bwMode="auto">
          <a:xfrm>
            <a:off x="228600" y="6248400"/>
            <a:ext cx="11430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b="1"/>
              <a:t> Slide 6 of 10</a:t>
            </a:r>
          </a:p>
        </p:txBody>
      </p:sp>
      <p:sp>
        <p:nvSpPr>
          <p:cNvPr id="10256" name="Text Box 33"/>
          <p:cNvSpPr txBox="1">
            <a:spLocks noChangeArrowheads="1"/>
          </p:cNvSpPr>
          <p:nvPr/>
        </p:nvSpPr>
        <p:spPr bwMode="auto">
          <a:xfrm>
            <a:off x="228600" y="6507163"/>
            <a:ext cx="42672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i="1"/>
              <a:t>Copyright </a:t>
            </a:r>
            <a:r>
              <a:rPr lang="en-US" altLang="en-US" sz="1000" i="1">
                <a:cs typeface="Arial" panose="020B0604020202020204" pitchFamily="34" charset="0"/>
              </a:rPr>
              <a:t>© 2007 University of Fairfax. All rights reserved.</a:t>
            </a:r>
          </a:p>
        </p:txBody>
      </p:sp>
      <p:sp>
        <p:nvSpPr>
          <p:cNvPr id="10257" name="Text Box 70"/>
          <p:cNvSpPr txBox="1">
            <a:spLocks noChangeArrowheads="1"/>
          </p:cNvSpPr>
          <p:nvPr/>
        </p:nvSpPr>
        <p:spPr bwMode="auto">
          <a:xfrm>
            <a:off x="1371600" y="914400"/>
            <a:ext cx="434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i="1">
                <a:solidFill>
                  <a:srgbClr val="800080"/>
                </a:solidFill>
              </a:rPr>
              <a:t>Note-Taking Techniques:</a:t>
            </a:r>
          </a:p>
        </p:txBody>
      </p:sp>
      <p:sp>
        <p:nvSpPr>
          <p:cNvPr id="10258" name="AutoShape 71">
            <a:hlinkClick r:id="" action="ppaction://hlinkshowjump?jump=firstslide" highlightClick="1"/>
          </p:cNvPr>
          <p:cNvSpPr>
            <a:spLocks noChangeArrowheads="1"/>
          </p:cNvSpPr>
          <p:nvPr/>
        </p:nvSpPr>
        <p:spPr bwMode="auto">
          <a:xfrm>
            <a:off x="6283325" y="6248400"/>
            <a:ext cx="685800" cy="457200"/>
          </a:xfrm>
          <a:prstGeom prst="actionButtonBeginning">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259" name="AutoShape 72">
            <a:hlinkClick r:id="" action="ppaction://hlinkshowjump?jump=lastslide" highlightClick="1"/>
          </p:cNvPr>
          <p:cNvSpPr>
            <a:spLocks noChangeArrowheads="1"/>
          </p:cNvSpPr>
          <p:nvPr/>
        </p:nvSpPr>
        <p:spPr bwMode="auto">
          <a:xfrm>
            <a:off x="8382000" y="6248400"/>
            <a:ext cx="685800" cy="457200"/>
          </a:xfrm>
          <a:prstGeom prst="actionButtonEnd">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260" name="AutoShape 73">
            <a:hlinkClick r:id="" action="ppaction://hlinkshowjump?jump=nextslide" highlightClick="1"/>
          </p:cNvPr>
          <p:cNvSpPr>
            <a:spLocks noChangeArrowheads="1"/>
          </p:cNvSpPr>
          <p:nvPr/>
        </p:nvSpPr>
        <p:spPr bwMode="auto">
          <a:xfrm>
            <a:off x="7681913" y="6248400"/>
            <a:ext cx="685800" cy="457200"/>
          </a:xfrm>
          <a:prstGeom prst="actionButtonForwardNext">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261" name="AutoShape 74">
            <a:hlinkClick r:id="" action="ppaction://hlinkshowjump?jump=previousslide" highlightClick="1"/>
          </p:cNvPr>
          <p:cNvSpPr>
            <a:spLocks noChangeArrowheads="1"/>
          </p:cNvSpPr>
          <p:nvPr/>
        </p:nvSpPr>
        <p:spPr bwMode="auto">
          <a:xfrm>
            <a:off x="6981825" y="6248400"/>
            <a:ext cx="685800" cy="457200"/>
          </a:xfrm>
          <a:prstGeom prst="actionButtonBackPrevious">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Tree>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6"/>
          <p:cNvSpPr>
            <a:spLocks noChangeArrowheads="1"/>
          </p:cNvSpPr>
          <p:nvPr/>
        </p:nvSpPr>
        <p:spPr bwMode="auto">
          <a:xfrm>
            <a:off x="0" y="54864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1400"/>
          </a:p>
        </p:txBody>
      </p:sp>
      <p:sp>
        <p:nvSpPr>
          <p:cNvPr id="11267" name="Rectangle 47"/>
          <p:cNvSpPr>
            <a:spLocks noChangeArrowheads="1"/>
          </p:cNvSpPr>
          <p:nvPr/>
        </p:nvSpPr>
        <p:spPr bwMode="auto">
          <a:xfrm>
            <a:off x="0" y="41148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Key Terms</a:t>
            </a:r>
          </a:p>
        </p:txBody>
      </p:sp>
      <p:sp>
        <p:nvSpPr>
          <p:cNvPr id="11268" name="Rectangle 48"/>
          <p:cNvSpPr>
            <a:spLocks noChangeArrowheads="1"/>
          </p:cNvSpPr>
          <p:nvPr/>
        </p:nvSpPr>
        <p:spPr bwMode="auto">
          <a:xfrm>
            <a:off x="0" y="3429000"/>
            <a:ext cx="1219200" cy="6858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b="1"/>
              <a:t>Direct</a:t>
            </a:r>
          </a:p>
          <a:p>
            <a:pPr algn="ctr" eaLnBrk="1" hangingPunct="1"/>
            <a:r>
              <a:rPr lang="en-US" altLang="en-US" sz="1400" b="1"/>
              <a:t>Quotes</a:t>
            </a:r>
          </a:p>
        </p:txBody>
      </p:sp>
      <p:sp>
        <p:nvSpPr>
          <p:cNvPr id="11269" name="Rectangle 49"/>
          <p:cNvSpPr>
            <a:spLocks noChangeArrowheads="1"/>
          </p:cNvSpPr>
          <p:nvPr/>
        </p:nvSpPr>
        <p:spPr bwMode="auto">
          <a:xfrm>
            <a:off x="0" y="2133600"/>
            <a:ext cx="1219200" cy="6096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Summarizing</a:t>
            </a:r>
          </a:p>
        </p:txBody>
      </p:sp>
      <p:sp>
        <p:nvSpPr>
          <p:cNvPr id="11270" name="Rectangle 50"/>
          <p:cNvSpPr>
            <a:spLocks noChangeArrowheads="1"/>
          </p:cNvSpPr>
          <p:nvPr/>
        </p:nvSpPr>
        <p:spPr bwMode="auto">
          <a:xfrm>
            <a:off x="0" y="27432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Paraphrasing</a:t>
            </a:r>
          </a:p>
        </p:txBody>
      </p:sp>
      <p:sp>
        <p:nvSpPr>
          <p:cNvPr id="11271" name="Rectangle 51"/>
          <p:cNvSpPr>
            <a:spLocks noChangeArrowheads="1"/>
          </p:cNvSpPr>
          <p:nvPr/>
        </p:nvSpPr>
        <p:spPr bwMode="auto">
          <a:xfrm>
            <a:off x="0" y="48006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Best</a:t>
            </a:r>
          </a:p>
          <a:p>
            <a:pPr algn="ctr" eaLnBrk="1" hangingPunct="1"/>
            <a:r>
              <a:rPr lang="en-US" altLang="en-US" sz="1400"/>
              <a:t>Practices</a:t>
            </a:r>
          </a:p>
        </p:txBody>
      </p:sp>
      <p:sp>
        <p:nvSpPr>
          <p:cNvPr id="11272" name="Rectangle 52"/>
          <p:cNvSpPr>
            <a:spLocks noChangeArrowheads="1"/>
          </p:cNvSpPr>
          <p:nvPr/>
        </p:nvSpPr>
        <p:spPr bwMode="auto">
          <a:xfrm>
            <a:off x="0" y="1447800"/>
            <a:ext cx="1219200" cy="685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Note-Taking</a:t>
            </a:r>
          </a:p>
          <a:p>
            <a:pPr algn="ctr" eaLnBrk="1" hangingPunct="1"/>
            <a:r>
              <a:rPr lang="en-US" altLang="en-US" sz="1400"/>
              <a:t>Techniques</a:t>
            </a:r>
          </a:p>
        </p:txBody>
      </p:sp>
      <p:sp>
        <p:nvSpPr>
          <p:cNvPr id="11273" name="Rectangle 2"/>
          <p:cNvSpPr>
            <a:spLocks noChangeArrowheads="1"/>
          </p:cNvSpPr>
          <p:nvPr/>
        </p:nvSpPr>
        <p:spPr bwMode="auto">
          <a:xfrm>
            <a:off x="1676400" y="2119313"/>
            <a:ext cx="3048000" cy="37068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914400" indent="-34290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Clr>
                <a:srgbClr val="800080"/>
              </a:buClr>
              <a:buFont typeface="Wingdings" panose="05000000000000000000" pitchFamily="2" charset="2"/>
              <a:buNone/>
            </a:pPr>
            <a:r>
              <a:rPr lang="en-US" altLang="en-US" b="1" i="1"/>
              <a:t>Original Passage:</a:t>
            </a:r>
          </a:p>
          <a:p>
            <a:pPr eaLnBrk="1" hangingPunct="1">
              <a:spcBef>
                <a:spcPct val="50000"/>
              </a:spcBef>
              <a:buClr>
                <a:srgbClr val="800080"/>
              </a:buClr>
              <a:buFont typeface="Wingdings" panose="05000000000000000000" pitchFamily="2" charset="2"/>
              <a:buNone/>
            </a:pPr>
            <a:r>
              <a:rPr lang="en-US" altLang="en-US" sz="1600"/>
              <a:t>“Despite the escalating online fraud rates, users are not running from the conveniences of online shopping. Online retail sales hit US$76 billion in 2002 – a 48 percent surge over the previous year, according to a Shop.org annual study conducted by Forrester Research, which further predicts that online sales will rise to US$96 billion for 2003” (McLaughlin,2003,</a:t>
            </a:r>
            <a:r>
              <a:rPr lang="en-US" altLang="en-US"/>
              <a:t> </a:t>
            </a:r>
            <a:r>
              <a:rPr lang="en-US" altLang="en-US" sz="1600"/>
              <a:t>p.8).</a:t>
            </a:r>
          </a:p>
        </p:txBody>
      </p:sp>
      <p:sp>
        <p:nvSpPr>
          <p:cNvPr id="11274" name="Line 17"/>
          <p:cNvSpPr>
            <a:spLocks noChangeShapeType="1"/>
          </p:cNvSpPr>
          <p:nvPr/>
        </p:nvSpPr>
        <p:spPr bwMode="auto">
          <a:xfrm>
            <a:off x="0" y="6172200"/>
            <a:ext cx="9144000" cy="0"/>
          </a:xfrm>
          <a:prstGeom prst="line">
            <a:avLst/>
          </a:prstGeom>
          <a:noFill/>
          <a:ln w="381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11275" name="Picture 20"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55713"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6" name="Line 21"/>
          <p:cNvSpPr>
            <a:spLocks noChangeShapeType="1"/>
          </p:cNvSpPr>
          <p:nvPr/>
        </p:nvSpPr>
        <p:spPr bwMode="auto">
          <a:xfrm>
            <a:off x="0" y="1447800"/>
            <a:ext cx="9144000" cy="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7" name="Line 22"/>
          <p:cNvSpPr>
            <a:spLocks noChangeShapeType="1"/>
          </p:cNvSpPr>
          <p:nvPr/>
        </p:nvSpPr>
        <p:spPr bwMode="auto">
          <a:xfrm>
            <a:off x="1219200" y="0"/>
            <a:ext cx="0" cy="6172200"/>
          </a:xfrm>
          <a:prstGeom prst="line">
            <a:avLst/>
          </a:prstGeom>
          <a:noFill/>
          <a:ln w="571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8" name="Rectangle 23"/>
          <p:cNvSpPr>
            <a:spLocks noChangeArrowheads="1"/>
          </p:cNvSpPr>
          <p:nvPr/>
        </p:nvSpPr>
        <p:spPr bwMode="auto">
          <a:xfrm>
            <a:off x="5334000" y="2133600"/>
            <a:ext cx="3048000" cy="19653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914400" indent="-34290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Clr>
                <a:srgbClr val="800080"/>
              </a:buClr>
              <a:buFont typeface="Wingdings" panose="05000000000000000000" pitchFamily="2" charset="2"/>
              <a:buNone/>
            </a:pPr>
            <a:r>
              <a:rPr lang="en-US" altLang="en-US" b="1" i="1"/>
              <a:t>Direct Quote:</a:t>
            </a:r>
          </a:p>
          <a:p>
            <a:pPr eaLnBrk="1" hangingPunct="1">
              <a:spcBef>
                <a:spcPct val="50000"/>
              </a:spcBef>
              <a:buClr>
                <a:srgbClr val="800080"/>
              </a:buClr>
              <a:buFont typeface="Wingdings" panose="05000000000000000000" pitchFamily="2" charset="2"/>
              <a:buNone/>
            </a:pPr>
            <a:r>
              <a:rPr lang="en-US" altLang="en-US" sz="1600"/>
              <a:t>McLaughlin (2003) reports that even though fraud rates continue to climb, “users are not running from the conveniences of online shopping” (p.8).</a:t>
            </a:r>
          </a:p>
        </p:txBody>
      </p:sp>
      <p:sp>
        <p:nvSpPr>
          <p:cNvPr id="11279" name="Text Box 32"/>
          <p:cNvSpPr txBox="1">
            <a:spLocks noChangeArrowheads="1"/>
          </p:cNvSpPr>
          <p:nvPr/>
        </p:nvSpPr>
        <p:spPr bwMode="auto">
          <a:xfrm>
            <a:off x="1371600" y="220663"/>
            <a:ext cx="5638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i="1"/>
              <a:t>Understanding and Avoiding Plagiarism</a:t>
            </a:r>
          </a:p>
        </p:txBody>
      </p:sp>
      <p:sp>
        <p:nvSpPr>
          <p:cNvPr id="11280" name="Text Box 33"/>
          <p:cNvSpPr txBox="1">
            <a:spLocks noChangeArrowheads="1"/>
          </p:cNvSpPr>
          <p:nvPr/>
        </p:nvSpPr>
        <p:spPr bwMode="auto">
          <a:xfrm>
            <a:off x="228600" y="6248400"/>
            <a:ext cx="11430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b="1"/>
              <a:t> Slide 7 of 10</a:t>
            </a:r>
          </a:p>
        </p:txBody>
      </p:sp>
      <p:sp>
        <p:nvSpPr>
          <p:cNvPr id="11281" name="Text Box 34"/>
          <p:cNvSpPr txBox="1">
            <a:spLocks noChangeArrowheads="1"/>
          </p:cNvSpPr>
          <p:nvPr/>
        </p:nvSpPr>
        <p:spPr bwMode="auto">
          <a:xfrm>
            <a:off x="228600" y="6507163"/>
            <a:ext cx="42672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i="1"/>
              <a:t>Copyright </a:t>
            </a:r>
            <a:r>
              <a:rPr lang="en-US" altLang="en-US" sz="1000" i="1">
                <a:cs typeface="Arial" panose="020B0604020202020204" pitchFamily="34" charset="0"/>
              </a:rPr>
              <a:t>© 2007 University of Fairfax. All rights reserved.</a:t>
            </a:r>
          </a:p>
        </p:txBody>
      </p:sp>
      <p:sp>
        <p:nvSpPr>
          <p:cNvPr id="11282" name="Text Box 35"/>
          <p:cNvSpPr txBox="1">
            <a:spLocks noChangeArrowheads="1"/>
          </p:cNvSpPr>
          <p:nvPr/>
        </p:nvSpPr>
        <p:spPr bwMode="auto">
          <a:xfrm>
            <a:off x="1447800" y="5867400"/>
            <a:ext cx="73152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200" b="1"/>
              <a:t>SOURCE:</a:t>
            </a:r>
            <a:r>
              <a:rPr lang="en-US" altLang="en-US" sz="1200"/>
              <a:t> McLaughlin, L. (2003). Online fraud gets sophisticated. </a:t>
            </a:r>
            <a:r>
              <a:rPr lang="en-US" altLang="en-US" sz="1200" i="1"/>
              <a:t>IEEE Internet Computing,</a:t>
            </a:r>
            <a:r>
              <a:rPr lang="en-US" altLang="en-US" sz="1200"/>
              <a:t> </a:t>
            </a:r>
            <a:r>
              <a:rPr lang="en-US" altLang="en-US" sz="1200" i="1"/>
              <a:t>7</a:t>
            </a:r>
            <a:r>
              <a:rPr lang="en-US" altLang="en-US" sz="1200"/>
              <a:t>(5), 6-8.</a:t>
            </a:r>
          </a:p>
        </p:txBody>
      </p:sp>
      <p:sp>
        <p:nvSpPr>
          <p:cNvPr id="11283" name="Text Box 36"/>
          <p:cNvSpPr txBox="1">
            <a:spLocks noChangeArrowheads="1"/>
          </p:cNvSpPr>
          <p:nvPr/>
        </p:nvSpPr>
        <p:spPr bwMode="auto">
          <a:xfrm>
            <a:off x="1593850" y="1614488"/>
            <a:ext cx="160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i="1">
                <a:solidFill>
                  <a:srgbClr val="800080"/>
                </a:solidFill>
              </a:rPr>
              <a:t>For example:</a:t>
            </a:r>
          </a:p>
        </p:txBody>
      </p:sp>
      <p:sp>
        <p:nvSpPr>
          <p:cNvPr id="11284" name="Text Box 73"/>
          <p:cNvSpPr txBox="1">
            <a:spLocks noChangeArrowheads="1"/>
          </p:cNvSpPr>
          <p:nvPr/>
        </p:nvSpPr>
        <p:spPr bwMode="auto">
          <a:xfrm>
            <a:off x="1371600" y="914400"/>
            <a:ext cx="434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i="1">
                <a:solidFill>
                  <a:srgbClr val="800080"/>
                </a:solidFill>
              </a:rPr>
              <a:t>Note-Taking Techniques:</a:t>
            </a:r>
          </a:p>
        </p:txBody>
      </p:sp>
      <p:sp>
        <p:nvSpPr>
          <p:cNvPr id="11285" name="AutoShape 74">
            <a:hlinkClick r:id="" action="ppaction://hlinkshowjump?jump=firstslide" highlightClick="1"/>
          </p:cNvPr>
          <p:cNvSpPr>
            <a:spLocks noChangeArrowheads="1"/>
          </p:cNvSpPr>
          <p:nvPr/>
        </p:nvSpPr>
        <p:spPr bwMode="auto">
          <a:xfrm>
            <a:off x="6283325" y="6248400"/>
            <a:ext cx="685800" cy="457200"/>
          </a:xfrm>
          <a:prstGeom prst="actionButtonBeginning">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1286" name="AutoShape 75">
            <a:hlinkClick r:id="" action="ppaction://hlinkshowjump?jump=lastslide" highlightClick="1"/>
          </p:cNvPr>
          <p:cNvSpPr>
            <a:spLocks noChangeArrowheads="1"/>
          </p:cNvSpPr>
          <p:nvPr/>
        </p:nvSpPr>
        <p:spPr bwMode="auto">
          <a:xfrm>
            <a:off x="8382000" y="6248400"/>
            <a:ext cx="685800" cy="457200"/>
          </a:xfrm>
          <a:prstGeom prst="actionButtonEnd">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1287" name="AutoShape 76">
            <a:hlinkClick r:id="" action="ppaction://hlinkshowjump?jump=nextslide" highlightClick="1"/>
          </p:cNvPr>
          <p:cNvSpPr>
            <a:spLocks noChangeArrowheads="1"/>
          </p:cNvSpPr>
          <p:nvPr/>
        </p:nvSpPr>
        <p:spPr bwMode="auto">
          <a:xfrm>
            <a:off x="7681913" y="6248400"/>
            <a:ext cx="685800" cy="457200"/>
          </a:xfrm>
          <a:prstGeom prst="actionButtonForwardNext">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1288" name="AutoShape 77">
            <a:hlinkClick r:id="" action="ppaction://hlinkshowjump?jump=previousslide" highlightClick="1"/>
          </p:cNvPr>
          <p:cNvSpPr>
            <a:spLocks noChangeArrowheads="1"/>
          </p:cNvSpPr>
          <p:nvPr/>
        </p:nvSpPr>
        <p:spPr bwMode="auto">
          <a:xfrm>
            <a:off x="6981825" y="6248400"/>
            <a:ext cx="685800" cy="457200"/>
          </a:xfrm>
          <a:prstGeom prst="actionButtonBackPrevious">
            <a:avLst/>
          </a:prstGeom>
          <a:solidFill>
            <a:srgbClr val="FFFF99"/>
          </a:solidFill>
          <a:ln w="9525">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Tree>
  </p:cSld>
  <p:clrMapOvr>
    <a:masterClrMapping/>
  </p:clrMapOvr>
  <p:transition advClick="0"/>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8.0&quot;&gt;&lt;object type=&quot;1&quot; unique_id=&quot;10001&quot;&gt;&lt;object type=&quot;2&quot; unique_id=&quot;10002&quot;&gt;&lt;object type=&quot;3&quot; unique_id=&quot;10003&quot;&gt;&lt;property id=&quot;20148&quot; value=&quot;5&quot;/&gt;&lt;property id=&quot;20300&quot; value=&quot;Slide 1&quot;/&gt;&lt;property id=&quot;20307&quot; value=&quot;305&quot;/&gt;&lt;/object&gt;&lt;object type=&quot;3&quot; unique_id=&quot;10004&quot;&gt;&lt;property id=&quot;20148&quot; value=&quot;5&quot;/&gt;&lt;property id=&quot;20300&quot; value=&quot;Slide 2&quot;/&gt;&lt;property id=&quot;20307&quot; value=&quot;281&quot;/&gt;&lt;/object&gt;&lt;object type=&quot;3&quot; unique_id=&quot;10005&quot;&gt;&lt;property id=&quot;20148&quot; value=&quot;5&quot;/&gt;&lt;property id=&quot;20300&quot; value=&quot;Slide 3&quot;/&gt;&lt;property id=&quot;20307&quot; value=&quot;260&quot;/&gt;&lt;/object&gt;&lt;object type=&quot;3&quot; unique_id=&quot;10006&quot;&gt;&lt;property id=&quot;20148&quot; value=&quot;5&quot;/&gt;&lt;property id=&quot;20300&quot; value=&quot;Slide 4&quot;/&gt;&lt;property id=&quot;20307&quot; value=&quot;283&quot;/&gt;&lt;/object&gt;&lt;object type=&quot;3&quot; unique_id=&quot;10007&quot;&gt;&lt;property id=&quot;20148&quot; value=&quot;5&quot;/&gt;&lt;property id=&quot;20300&quot; value=&quot;Slide 5&quot;/&gt;&lt;property id=&quot;20307&quot; value=&quot;301&quot;/&gt;&lt;/object&gt;&lt;object type=&quot;3&quot; unique_id=&quot;10008&quot;&gt;&lt;property id=&quot;20148&quot; value=&quot;5&quot;/&gt;&lt;property id=&quot;20300&quot; value=&quot;Slide 6&quot;/&gt;&lt;property id=&quot;20307&quot; value=&quot;284&quot;/&gt;&lt;/object&gt;&lt;object type=&quot;3&quot; unique_id=&quot;10009&quot;&gt;&lt;property id=&quot;20148&quot; value=&quot;5&quot;/&gt;&lt;property id=&quot;20300&quot; value=&quot;Slide 7&quot;/&gt;&lt;property id=&quot;20307&quot; value=&quot;302&quot;/&gt;&lt;/object&gt;&lt;object type=&quot;3&quot; unique_id=&quot;10010&quot;&gt;&lt;property id=&quot;20148&quot; value=&quot;5&quot;/&gt;&lt;property id=&quot;20300&quot; value=&quot;Slide 8&quot;/&gt;&lt;property id=&quot;20307&quot; value=&quot;285&quot;/&gt;&lt;/object&gt;&lt;object type=&quot;3&quot; unique_id=&quot;10011&quot;&gt;&lt;property id=&quot;20148&quot; value=&quot;5&quot;/&gt;&lt;property id=&quot;20300&quot; value=&quot;Slide 9&quot;/&gt;&lt;property id=&quot;20307&quot; value=&quot;303&quot;/&gt;&lt;/object&gt;&lt;object type=&quot;3&quot; unique_id=&quot;10012&quot;&gt;&lt;property id=&quot;20148&quot; value=&quot;5&quot;/&gt;&lt;property id=&quot;20300&quot; value=&quot;Slide 10&quot;/&gt;&lt;property id=&quot;20307&quot; value=&quot;286&quot;/&gt;&lt;/object&gt;&lt;object type=&quot;3&quot; unique_id=&quot;10013&quot;&gt;&lt;property id=&quot;20148&quot; value=&quot;5&quot;/&gt;&lt;property id=&quot;20300&quot; value=&quot;Slide 11&quot;/&gt;&lt;property id=&quot;20307&quot; value=&quot;304&quot;/&gt;&lt;/object&gt;&lt;object type=&quot;3&quot; unique_id=&quot;10014&quot;&gt;&lt;property id=&quot;20148&quot; value=&quot;5&quot;/&gt;&lt;property id=&quot;20300&quot; value=&quot;Slide 12&quot;/&gt;&lt;property id=&quot;20307&quot; value=&quot;282&quot;/&gt;&lt;/object&gt;&lt;object type=&quot;3&quot; unique_id=&quot;10015&quot;&gt;&lt;property id=&quot;20148&quot; value=&quot;5&quot;/&gt;&lt;property id=&quot;20300&quot; value=&quot;Slide 13&quot;/&gt;&lt;property id=&quot;20307&quot; value=&quot;306&quot;/&gt;&lt;/object&gt;&lt;object type=&quot;3&quot; unique_id=&quot;10016&quot;&gt;&lt;property id=&quot;20148&quot; value=&quot;5&quot;/&gt;&lt;property id=&quot;20300&quot; value=&quot;Slide 14&quot;/&gt;&lt;property id=&quot;20307&quot; value=&quot;307&quot;/&gt;&lt;/object&gt;&lt;object type=&quot;3&quot; unique_id=&quot;10017&quot;&gt;&lt;property id=&quot;20148&quot; value=&quot;5&quot;/&gt;&lt;property id=&quot;20300&quot; value=&quot;Slide 15&quot;/&gt;&lt;property id=&quot;20307&quot; value=&quot;308&quot;/&gt;&lt;/object&gt;&lt;object type=&quot;3&quot; unique_id=&quot;10018&quot;&gt;&lt;property id=&quot;20148&quot; value=&quot;5&quot;/&gt;&lt;property id=&quot;20300&quot; value=&quot;Slide 16&quot;/&gt;&lt;property id=&quot;20307&quot; value=&quot;309&quot;/&gt;&lt;/object&gt;&lt;/object&gt;&lt;object type=&quot;8&quot; unique_id=&quot;10036&quot;&gt;&lt;/object&gt;&lt;/object&gt;&lt;/database&gt;"/>
  <p:tag name="ISPRING_RESOURCE_PATHS_HASH_PRESENTER" val="2c7bea9310befb9ec12b9c766abc0c31010a4"/>
  <p:tag name="MMPROD_NEXTUNIQUEID" val="10009"/>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9120</TotalTime>
  <Words>1954</Words>
  <Application>Microsoft Office PowerPoint</Application>
  <PresentationFormat>On-screen Show (4:3)</PresentationFormat>
  <Paragraphs>260</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jorcutt</dc:creator>
  <cp:lastModifiedBy>Brittany Ford</cp:lastModifiedBy>
  <cp:revision>608</cp:revision>
  <dcterms:created xsi:type="dcterms:W3CDTF">2007-01-02T14:24:03Z</dcterms:created>
  <dcterms:modified xsi:type="dcterms:W3CDTF">2015-10-16T20:18:40Z</dcterms:modified>
</cp:coreProperties>
</file>