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2"/>
  </p:notesMasterIdLst>
  <p:sldIdLst>
    <p:sldId id="256" r:id="rId2"/>
    <p:sldId id="266" r:id="rId3"/>
    <p:sldId id="257" r:id="rId4"/>
    <p:sldId id="267" r:id="rId5"/>
    <p:sldId id="258" r:id="rId6"/>
    <p:sldId id="269" r:id="rId7"/>
    <p:sldId id="268" r:id="rId8"/>
    <p:sldId id="270" r:id="rId9"/>
    <p:sldId id="259" r:id="rId10"/>
    <p:sldId id="271" r:id="rId11"/>
    <p:sldId id="272" r:id="rId12"/>
    <p:sldId id="260" r:id="rId13"/>
    <p:sldId id="261" r:id="rId14"/>
    <p:sldId id="262" r:id="rId15"/>
    <p:sldId id="273" r:id="rId16"/>
    <p:sldId id="263" r:id="rId17"/>
    <p:sldId id="274" r:id="rId18"/>
    <p:sldId id="264" r:id="rId19"/>
    <p:sldId id="265" r:id="rId20"/>
    <p:sldId id="275" r:id="rId2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6" d="100"/>
          <a:sy n="56" d="100"/>
        </p:scale>
        <p:origin x="1074" y="6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72FE6ED-3242-4479-8B3D-DCC25540E424}" type="datetimeFigureOut">
              <a:rPr lang="en-US" smtClean="0"/>
              <a:pPr/>
              <a:t>10/16/2015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DDC0820-7356-4068-BD31-011C055C094C}" type="slidenum">
              <a:rPr lang="en-US" smtClean="0"/>
              <a:pPr/>
              <a:t>‹#›</a:t>
            </a:fld>
            <a:endParaRPr lang="en-US"/>
          </a:p>
        </p:txBody>
      </p:sp>
    </p:spTree>
    <p:extLst>
      <p:ext uri="{BB962C8B-B14F-4D97-AF65-F5344CB8AC3E}">
        <p14:creationId xmlns:p14="http://schemas.microsoft.com/office/powerpoint/2010/main" val="127681624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baseline="0" dirty="0" smtClean="0"/>
          </a:p>
          <a:p>
            <a:endParaRPr lang="en-US" dirty="0"/>
          </a:p>
        </p:txBody>
      </p:sp>
      <p:sp>
        <p:nvSpPr>
          <p:cNvPr id="4" name="Slide Number Placeholder 3"/>
          <p:cNvSpPr>
            <a:spLocks noGrp="1"/>
          </p:cNvSpPr>
          <p:nvPr>
            <p:ph type="sldNum" sz="quarter" idx="10"/>
          </p:nvPr>
        </p:nvSpPr>
        <p:spPr/>
        <p:txBody>
          <a:bodyPr/>
          <a:lstStyle/>
          <a:p>
            <a:fld id="{4DDC0820-7356-4068-BD31-011C055C094C}" type="slidenum">
              <a:rPr lang="en-US" smtClean="0"/>
              <a:pPr/>
              <a:t>3</a:t>
            </a:fld>
            <a:endParaRPr lang="en-US"/>
          </a:p>
        </p:txBody>
      </p:sp>
    </p:spTree>
    <p:extLst>
      <p:ext uri="{BB962C8B-B14F-4D97-AF65-F5344CB8AC3E}">
        <p14:creationId xmlns:p14="http://schemas.microsoft.com/office/powerpoint/2010/main" val="275756223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3" name="Picture 5" descr="logo"/>
          <p:cNvPicPr>
            <a:picLocks noChangeAspect="1" noChangeArrowheads="1"/>
          </p:cNvPicPr>
          <p:nvPr/>
        </p:nvPicPr>
        <p:blipFill>
          <a:blip r:embed="rId2" cstate="print"/>
          <a:srcRect/>
          <a:stretch>
            <a:fillRect/>
          </a:stretch>
        </p:blipFill>
        <p:spPr bwMode="auto">
          <a:xfrm>
            <a:off x="0" y="0"/>
            <a:ext cx="1255713" cy="1447800"/>
          </a:xfrm>
          <a:prstGeom prst="rect">
            <a:avLst/>
          </a:prstGeom>
          <a:noFill/>
          <a:ln w="9525">
            <a:noFill/>
            <a:miter lim="800000"/>
            <a:headEnd/>
            <a:tailEnd/>
          </a:ln>
        </p:spPr>
      </p:pic>
      <p:sp>
        <p:nvSpPr>
          <p:cNvPr id="4" name="Line 6"/>
          <p:cNvSpPr>
            <a:spLocks noChangeShapeType="1"/>
          </p:cNvSpPr>
          <p:nvPr/>
        </p:nvSpPr>
        <p:spPr bwMode="auto">
          <a:xfrm>
            <a:off x="0" y="1447800"/>
            <a:ext cx="9144000" cy="0"/>
          </a:xfrm>
          <a:prstGeom prst="line">
            <a:avLst/>
          </a:prstGeom>
          <a:noFill/>
          <a:ln w="57150">
            <a:solidFill>
              <a:srgbClr val="800080"/>
            </a:solidFill>
            <a:round/>
            <a:headEnd/>
            <a:tailEnd/>
          </a:ln>
          <a:effectLst/>
        </p:spPr>
        <p:txBody>
          <a:bodyPr/>
          <a:lstStyle/>
          <a:p>
            <a:pPr>
              <a:defRPr/>
            </a:pPr>
            <a:endParaRPr lang="en-US" dirty="0"/>
          </a:p>
        </p:txBody>
      </p:sp>
      <p:sp>
        <p:nvSpPr>
          <p:cNvPr id="5" name="Line 7"/>
          <p:cNvSpPr>
            <a:spLocks noChangeShapeType="1"/>
          </p:cNvSpPr>
          <p:nvPr/>
        </p:nvSpPr>
        <p:spPr bwMode="auto">
          <a:xfrm>
            <a:off x="1219200" y="0"/>
            <a:ext cx="0" cy="1447800"/>
          </a:xfrm>
          <a:prstGeom prst="line">
            <a:avLst/>
          </a:prstGeom>
          <a:noFill/>
          <a:ln w="57150">
            <a:solidFill>
              <a:srgbClr val="800080"/>
            </a:solidFill>
            <a:round/>
            <a:headEnd/>
            <a:tailEnd/>
          </a:ln>
          <a:effectLst/>
        </p:spPr>
        <p:txBody>
          <a:bodyPr/>
          <a:lstStyle/>
          <a:p>
            <a:pPr>
              <a:defRPr/>
            </a:pPr>
            <a:endParaRPr lang="en-US" dirty="0"/>
          </a:p>
        </p:txBody>
      </p:sp>
      <p:sp>
        <p:nvSpPr>
          <p:cNvPr id="6" name="Line 8"/>
          <p:cNvSpPr>
            <a:spLocks noChangeShapeType="1"/>
          </p:cNvSpPr>
          <p:nvPr/>
        </p:nvSpPr>
        <p:spPr bwMode="auto">
          <a:xfrm>
            <a:off x="0" y="6172200"/>
            <a:ext cx="9144000" cy="0"/>
          </a:xfrm>
          <a:prstGeom prst="line">
            <a:avLst/>
          </a:prstGeom>
          <a:noFill/>
          <a:ln w="38100">
            <a:solidFill>
              <a:srgbClr val="800080"/>
            </a:solidFill>
            <a:round/>
            <a:headEnd/>
            <a:tailEnd/>
          </a:ln>
          <a:effectLst/>
        </p:spPr>
        <p:txBody>
          <a:bodyPr/>
          <a:lstStyle/>
          <a:p>
            <a:pPr>
              <a:defRPr/>
            </a:pPr>
            <a:endParaRPr lang="en-US" dirty="0"/>
          </a:p>
        </p:txBody>
      </p:sp>
      <p:sp>
        <p:nvSpPr>
          <p:cNvPr id="7" name="Text Box 9"/>
          <p:cNvSpPr txBox="1">
            <a:spLocks noChangeArrowheads="1"/>
          </p:cNvSpPr>
          <p:nvPr/>
        </p:nvSpPr>
        <p:spPr bwMode="auto">
          <a:xfrm>
            <a:off x="76200" y="6507163"/>
            <a:ext cx="8839200" cy="274637"/>
          </a:xfrm>
          <a:prstGeom prst="rect">
            <a:avLst/>
          </a:prstGeom>
          <a:noFill/>
          <a:ln w="9525">
            <a:noFill/>
            <a:miter lim="800000"/>
            <a:headEnd/>
            <a:tailEnd/>
          </a:ln>
          <a:effectLst/>
        </p:spPr>
        <p:txBody>
          <a:bodyPr>
            <a:spAutoFit/>
          </a:bodyPr>
          <a:lstStyle/>
          <a:p>
            <a:pPr>
              <a:spcBef>
                <a:spcPct val="50000"/>
              </a:spcBef>
              <a:defRPr/>
            </a:pPr>
            <a:r>
              <a:rPr lang="en-US" sz="1200" i="1" dirty="0"/>
              <a:t>Copyright </a:t>
            </a:r>
            <a:r>
              <a:rPr lang="en-US" sz="1200" i="1" dirty="0">
                <a:cs typeface="Arial" charset="0"/>
              </a:rPr>
              <a:t>© 2007 University of Fairfax. All rights reserved.</a:t>
            </a:r>
          </a:p>
        </p:txBody>
      </p:sp>
      <p:sp>
        <p:nvSpPr>
          <p:cNvPr id="211970" name="Rectangle 2"/>
          <p:cNvSpPr>
            <a:spLocks noGrp="1" noChangeArrowheads="1"/>
          </p:cNvSpPr>
          <p:nvPr>
            <p:ph type="ctrTitle"/>
          </p:nvPr>
        </p:nvSpPr>
        <p:spPr>
          <a:xfrm>
            <a:off x="685800" y="2130425"/>
            <a:ext cx="7772400" cy="1470025"/>
          </a:xfrm>
        </p:spPr>
        <p:txBody>
          <a:bodyPr/>
          <a:lstStyle>
            <a:lvl1pPr>
              <a:defRPr/>
            </a:lvl1pPr>
          </a:lstStyle>
          <a:p>
            <a:r>
              <a:rPr lang="en-US" smtClean="0"/>
              <a:t>Click to edit Master title style</a:t>
            </a:r>
            <a:endParaRPr lang="en-US"/>
          </a:p>
        </p:txBody>
      </p:sp>
      <p:sp>
        <p:nvSpPr>
          <p:cNvPr id="8" name="Rectangle 10"/>
          <p:cNvSpPr>
            <a:spLocks noGrp="1" noChangeArrowheads="1"/>
          </p:cNvSpPr>
          <p:nvPr>
            <p:ph type="sldNum" sz="quarter" idx="10"/>
          </p:nvPr>
        </p:nvSpPr>
        <p:spPr/>
        <p:txBody>
          <a:bodyPr/>
          <a:lstStyle>
            <a:lvl1pPr>
              <a:defRPr/>
            </a:lvl1pPr>
          </a:lstStyle>
          <a:p>
            <a:fld id="{F370DD23-6814-4AD3-934E-C9E3FCB9E6BE}" type="slidenum">
              <a:rPr lang="en-US" smtClean="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2"/>
          <p:cNvSpPr>
            <a:spLocks noGrp="1" noChangeArrowheads="1"/>
          </p:cNvSpPr>
          <p:nvPr>
            <p:ph type="sldNum" sz="quarter" idx="10"/>
          </p:nvPr>
        </p:nvSpPr>
        <p:spPr>
          <a:ln/>
        </p:spPr>
        <p:txBody>
          <a:bodyPr/>
          <a:lstStyle>
            <a:lvl1pPr>
              <a:defRPr/>
            </a:lvl1pPr>
          </a:lstStyle>
          <a:p>
            <a:fld id="{F370DD23-6814-4AD3-934E-C9E3FCB9E6BE}"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2"/>
          <p:cNvSpPr>
            <a:spLocks noGrp="1" noChangeArrowheads="1"/>
          </p:cNvSpPr>
          <p:nvPr>
            <p:ph type="sldNum" sz="quarter" idx="10"/>
          </p:nvPr>
        </p:nvSpPr>
        <p:spPr>
          <a:ln/>
        </p:spPr>
        <p:txBody>
          <a:bodyPr/>
          <a:lstStyle>
            <a:lvl1pPr>
              <a:defRPr/>
            </a:lvl1pPr>
          </a:lstStyle>
          <a:p>
            <a:fld id="{F370DD23-6814-4AD3-934E-C9E3FCB9E6BE}" type="slidenum">
              <a:rPr lang="en-US" smtClean="0"/>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cSld name="1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B2BD41F1-D593-4113-BBBC-9C3634EA8F44}" type="datetimeFigureOut">
              <a:rPr lang="en-US" smtClean="0"/>
              <a:pPr/>
              <a:t>10/16/2015</a:t>
            </a:fld>
            <a:endParaRPr lang="en-US" dirty="0"/>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dirty="0"/>
          </a:p>
        </p:txBody>
      </p:sp>
      <p:sp>
        <p:nvSpPr>
          <p:cNvPr id="6" name="Slide Number Placeholder 5"/>
          <p:cNvSpPr>
            <a:spLocks noGrp="1"/>
          </p:cNvSpPr>
          <p:nvPr>
            <p:ph type="sldNum" sz="quarter" idx="12"/>
          </p:nvPr>
        </p:nvSpPr>
        <p:spPr/>
        <p:txBody>
          <a:bodyPr/>
          <a:lstStyle/>
          <a:p>
            <a:fld id="{F370DD23-6814-4AD3-934E-C9E3FCB9E6BE}"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2"/>
          <p:cNvSpPr>
            <a:spLocks noGrp="1" noChangeArrowheads="1"/>
          </p:cNvSpPr>
          <p:nvPr>
            <p:ph type="sldNum" sz="quarter" idx="10"/>
          </p:nvPr>
        </p:nvSpPr>
        <p:spPr>
          <a:ln/>
        </p:spPr>
        <p:txBody>
          <a:bodyPr/>
          <a:lstStyle>
            <a:lvl1pPr>
              <a:defRPr/>
            </a:lvl1pPr>
          </a:lstStyle>
          <a:p>
            <a:fld id="{F370DD23-6814-4AD3-934E-C9E3FCB9E6BE}"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12"/>
          <p:cNvSpPr>
            <a:spLocks noGrp="1" noChangeArrowheads="1"/>
          </p:cNvSpPr>
          <p:nvPr>
            <p:ph type="sldNum" sz="quarter" idx="10"/>
          </p:nvPr>
        </p:nvSpPr>
        <p:spPr>
          <a:ln/>
        </p:spPr>
        <p:txBody>
          <a:bodyPr/>
          <a:lstStyle>
            <a:lvl1pPr>
              <a:defRPr/>
            </a:lvl1pPr>
          </a:lstStyle>
          <a:p>
            <a:fld id="{F370DD23-6814-4AD3-934E-C9E3FCB9E6BE}" type="slidenum">
              <a:rPr lang="en-US" smtClean="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295400"/>
            <a:ext cx="4038600" cy="48307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295400"/>
            <a:ext cx="4038600" cy="48307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12"/>
          <p:cNvSpPr>
            <a:spLocks noGrp="1" noChangeArrowheads="1"/>
          </p:cNvSpPr>
          <p:nvPr>
            <p:ph type="sldNum" sz="quarter" idx="10"/>
          </p:nvPr>
        </p:nvSpPr>
        <p:spPr>
          <a:ln/>
        </p:spPr>
        <p:txBody>
          <a:bodyPr/>
          <a:lstStyle>
            <a:lvl1pPr>
              <a:defRPr/>
            </a:lvl1pPr>
          </a:lstStyle>
          <a:p>
            <a:fld id="{F370DD23-6814-4AD3-934E-C9E3FCB9E6BE}"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12"/>
          <p:cNvSpPr>
            <a:spLocks noGrp="1" noChangeArrowheads="1"/>
          </p:cNvSpPr>
          <p:nvPr>
            <p:ph type="sldNum" sz="quarter" idx="10"/>
          </p:nvPr>
        </p:nvSpPr>
        <p:spPr>
          <a:ln/>
        </p:spPr>
        <p:txBody>
          <a:bodyPr/>
          <a:lstStyle>
            <a:lvl1pPr>
              <a:defRPr/>
            </a:lvl1pPr>
          </a:lstStyle>
          <a:p>
            <a:fld id="{F370DD23-6814-4AD3-934E-C9E3FCB9E6BE}"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12"/>
          <p:cNvSpPr>
            <a:spLocks noGrp="1" noChangeArrowheads="1"/>
          </p:cNvSpPr>
          <p:nvPr>
            <p:ph type="sldNum" sz="quarter" idx="10"/>
          </p:nvPr>
        </p:nvSpPr>
        <p:spPr>
          <a:ln/>
        </p:spPr>
        <p:txBody>
          <a:bodyPr/>
          <a:lstStyle>
            <a:lvl1pPr>
              <a:defRPr/>
            </a:lvl1pPr>
          </a:lstStyle>
          <a:p>
            <a:fld id="{F370DD23-6814-4AD3-934E-C9E3FCB9E6BE}"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12"/>
          <p:cNvSpPr>
            <a:spLocks noGrp="1" noChangeArrowheads="1"/>
          </p:cNvSpPr>
          <p:nvPr>
            <p:ph type="sldNum" sz="quarter" idx="10"/>
          </p:nvPr>
        </p:nvSpPr>
        <p:spPr>
          <a:ln/>
        </p:spPr>
        <p:txBody>
          <a:bodyPr/>
          <a:lstStyle>
            <a:lvl1pPr>
              <a:defRPr/>
            </a:lvl1pPr>
          </a:lstStyle>
          <a:p>
            <a:fld id="{F370DD23-6814-4AD3-934E-C9E3FCB9E6BE}"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12"/>
          <p:cNvSpPr>
            <a:spLocks noGrp="1" noChangeArrowheads="1"/>
          </p:cNvSpPr>
          <p:nvPr>
            <p:ph type="sldNum" sz="quarter" idx="10"/>
          </p:nvPr>
        </p:nvSpPr>
        <p:spPr>
          <a:ln/>
        </p:spPr>
        <p:txBody>
          <a:bodyPr/>
          <a:lstStyle>
            <a:lvl1pPr>
              <a:defRPr/>
            </a:lvl1pPr>
          </a:lstStyle>
          <a:p>
            <a:fld id="{F370DD23-6814-4AD3-934E-C9E3FCB9E6BE}"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dirty="0" smtClean="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12"/>
          <p:cNvSpPr>
            <a:spLocks noGrp="1" noChangeArrowheads="1"/>
          </p:cNvSpPr>
          <p:nvPr>
            <p:ph type="sldNum" sz="quarter" idx="10"/>
          </p:nvPr>
        </p:nvSpPr>
        <p:spPr>
          <a:ln/>
        </p:spPr>
        <p:txBody>
          <a:bodyPr/>
          <a:lstStyle>
            <a:lvl1pPr>
              <a:defRPr/>
            </a:lvl1pPr>
          </a:lstStyle>
          <a:p>
            <a:fld id="{F370DD23-6814-4AD3-934E-C9E3FCB9E6BE}" type="slidenum">
              <a:rPr lang="en-US" smtClean="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1447800" y="274638"/>
            <a:ext cx="7239000" cy="868362"/>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457200" y="1295400"/>
            <a:ext cx="8229600" cy="48307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pic>
        <p:nvPicPr>
          <p:cNvPr id="1028" name="Picture 7" descr="logo"/>
          <p:cNvPicPr>
            <a:picLocks noChangeAspect="1" noChangeArrowheads="1"/>
          </p:cNvPicPr>
          <p:nvPr/>
        </p:nvPicPr>
        <p:blipFill>
          <a:blip r:embed="rId14" cstate="print"/>
          <a:srcRect/>
          <a:stretch>
            <a:fillRect/>
          </a:stretch>
        </p:blipFill>
        <p:spPr bwMode="auto">
          <a:xfrm>
            <a:off x="0" y="0"/>
            <a:ext cx="1057275" cy="1219200"/>
          </a:xfrm>
          <a:prstGeom prst="rect">
            <a:avLst/>
          </a:prstGeom>
          <a:noFill/>
          <a:ln w="9525">
            <a:noFill/>
            <a:miter lim="800000"/>
            <a:headEnd/>
            <a:tailEnd/>
          </a:ln>
        </p:spPr>
      </p:pic>
      <p:sp>
        <p:nvSpPr>
          <p:cNvPr id="1032" name="Line 8"/>
          <p:cNvSpPr>
            <a:spLocks noChangeShapeType="1"/>
          </p:cNvSpPr>
          <p:nvPr/>
        </p:nvSpPr>
        <p:spPr bwMode="auto">
          <a:xfrm>
            <a:off x="0" y="1219200"/>
            <a:ext cx="9144000" cy="0"/>
          </a:xfrm>
          <a:prstGeom prst="line">
            <a:avLst/>
          </a:prstGeom>
          <a:noFill/>
          <a:ln w="57150">
            <a:solidFill>
              <a:srgbClr val="800080"/>
            </a:solidFill>
            <a:round/>
            <a:headEnd/>
            <a:tailEnd/>
          </a:ln>
          <a:effectLst/>
        </p:spPr>
        <p:txBody>
          <a:bodyPr/>
          <a:lstStyle/>
          <a:p>
            <a:pPr>
              <a:defRPr/>
            </a:pPr>
            <a:endParaRPr lang="en-US" dirty="0"/>
          </a:p>
        </p:txBody>
      </p:sp>
      <p:sp>
        <p:nvSpPr>
          <p:cNvPr id="1033" name="Line 9"/>
          <p:cNvSpPr>
            <a:spLocks noChangeShapeType="1"/>
          </p:cNvSpPr>
          <p:nvPr/>
        </p:nvSpPr>
        <p:spPr bwMode="auto">
          <a:xfrm>
            <a:off x="1066800" y="0"/>
            <a:ext cx="0" cy="1219200"/>
          </a:xfrm>
          <a:prstGeom prst="line">
            <a:avLst/>
          </a:prstGeom>
          <a:noFill/>
          <a:ln w="57150">
            <a:solidFill>
              <a:srgbClr val="800080"/>
            </a:solidFill>
            <a:round/>
            <a:headEnd/>
            <a:tailEnd/>
          </a:ln>
          <a:effectLst/>
        </p:spPr>
        <p:txBody>
          <a:bodyPr/>
          <a:lstStyle/>
          <a:p>
            <a:pPr>
              <a:defRPr/>
            </a:pPr>
            <a:endParaRPr lang="en-US" dirty="0"/>
          </a:p>
        </p:txBody>
      </p:sp>
      <p:sp>
        <p:nvSpPr>
          <p:cNvPr id="1034" name="Line 10"/>
          <p:cNvSpPr>
            <a:spLocks noChangeShapeType="1"/>
          </p:cNvSpPr>
          <p:nvPr/>
        </p:nvSpPr>
        <p:spPr bwMode="auto">
          <a:xfrm>
            <a:off x="0" y="6172200"/>
            <a:ext cx="9144000" cy="0"/>
          </a:xfrm>
          <a:prstGeom prst="line">
            <a:avLst/>
          </a:prstGeom>
          <a:noFill/>
          <a:ln w="38100">
            <a:solidFill>
              <a:srgbClr val="800080"/>
            </a:solidFill>
            <a:round/>
            <a:headEnd/>
            <a:tailEnd/>
          </a:ln>
          <a:effectLst/>
        </p:spPr>
        <p:txBody>
          <a:bodyPr/>
          <a:lstStyle/>
          <a:p>
            <a:pPr>
              <a:defRPr/>
            </a:pPr>
            <a:endParaRPr lang="en-US" dirty="0"/>
          </a:p>
        </p:txBody>
      </p:sp>
      <p:sp>
        <p:nvSpPr>
          <p:cNvPr id="1035" name="Text Box 11"/>
          <p:cNvSpPr txBox="1">
            <a:spLocks noChangeArrowheads="1"/>
          </p:cNvSpPr>
          <p:nvPr/>
        </p:nvSpPr>
        <p:spPr bwMode="auto">
          <a:xfrm>
            <a:off x="76200" y="6507163"/>
            <a:ext cx="8839200" cy="274637"/>
          </a:xfrm>
          <a:prstGeom prst="rect">
            <a:avLst/>
          </a:prstGeom>
          <a:noFill/>
          <a:ln w="9525">
            <a:noFill/>
            <a:miter lim="800000"/>
            <a:headEnd/>
            <a:tailEnd/>
          </a:ln>
          <a:effectLst/>
        </p:spPr>
        <p:txBody>
          <a:bodyPr>
            <a:spAutoFit/>
          </a:bodyPr>
          <a:lstStyle/>
          <a:p>
            <a:pPr>
              <a:spcBef>
                <a:spcPct val="50000"/>
              </a:spcBef>
              <a:defRPr/>
            </a:pPr>
            <a:r>
              <a:rPr lang="en-US" sz="1200" i="1" dirty="0"/>
              <a:t>Copyright </a:t>
            </a:r>
            <a:r>
              <a:rPr lang="en-US" sz="1200" i="1" dirty="0">
                <a:cs typeface="Arial" charset="0"/>
              </a:rPr>
              <a:t>© 2007 University of Fairfax. All rights reserved.</a:t>
            </a:r>
          </a:p>
        </p:txBody>
      </p:sp>
      <p:sp>
        <p:nvSpPr>
          <p:cNvPr id="1036" name="Rectangle 12"/>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fld id="{F370DD23-6814-4AD3-934E-C9E3FCB9E6BE}"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xStyles>
    <p:titleStyle>
      <a:lvl1pPr algn="l" rtl="0" eaLnBrk="1" fontAlgn="base" hangingPunct="1">
        <a:spcBef>
          <a:spcPct val="0"/>
        </a:spcBef>
        <a:spcAft>
          <a:spcPct val="0"/>
        </a:spcAft>
        <a:defRPr sz="3200" b="1">
          <a:solidFill>
            <a:schemeClr val="tx2"/>
          </a:solidFill>
          <a:latin typeface="+mj-lt"/>
          <a:ea typeface="+mj-ea"/>
          <a:cs typeface="+mj-cs"/>
        </a:defRPr>
      </a:lvl1pPr>
      <a:lvl2pPr algn="l" rtl="0" eaLnBrk="1" fontAlgn="base" hangingPunct="1">
        <a:spcBef>
          <a:spcPct val="0"/>
        </a:spcBef>
        <a:spcAft>
          <a:spcPct val="0"/>
        </a:spcAft>
        <a:defRPr sz="3200" b="1">
          <a:solidFill>
            <a:schemeClr val="tx2"/>
          </a:solidFill>
          <a:latin typeface="Arial" charset="0"/>
        </a:defRPr>
      </a:lvl2pPr>
      <a:lvl3pPr algn="l" rtl="0" eaLnBrk="1" fontAlgn="base" hangingPunct="1">
        <a:spcBef>
          <a:spcPct val="0"/>
        </a:spcBef>
        <a:spcAft>
          <a:spcPct val="0"/>
        </a:spcAft>
        <a:defRPr sz="3200" b="1">
          <a:solidFill>
            <a:schemeClr val="tx2"/>
          </a:solidFill>
          <a:latin typeface="Arial" charset="0"/>
        </a:defRPr>
      </a:lvl3pPr>
      <a:lvl4pPr algn="l" rtl="0" eaLnBrk="1" fontAlgn="base" hangingPunct="1">
        <a:spcBef>
          <a:spcPct val="0"/>
        </a:spcBef>
        <a:spcAft>
          <a:spcPct val="0"/>
        </a:spcAft>
        <a:defRPr sz="3200" b="1">
          <a:solidFill>
            <a:schemeClr val="tx2"/>
          </a:solidFill>
          <a:latin typeface="Arial" charset="0"/>
        </a:defRPr>
      </a:lvl4pPr>
      <a:lvl5pPr algn="l" rtl="0" eaLnBrk="1" fontAlgn="base" hangingPunct="1">
        <a:spcBef>
          <a:spcPct val="0"/>
        </a:spcBef>
        <a:spcAft>
          <a:spcPct val="0"/>
        </a:spcAft>
        <a:defRPr sz="3200" b="1">
          <a:solidFill>
            <a:schemeClr val="tx2"/>
          </a:solidFill>
          <a:latin typeface="Arial" charset="0"/>
        </a:defRPr>
      </a:lvl5pPr>
      <a:lvl6pPr marL="457200" algn="l" rtl="0" eaLnBrk="1" fontAlgn="base" hangingPunct="1">
        <a:spcBef>
          <a:spcPct val="0"/>
        </a:spcBef>
        <a:spcAft>
          <a:spcPct val="0"/>
        </a:spcAft>
        <a:defRPr sz="3200" b="1">
          <a:solidFill>
            <a:schemeClr val="tx2"/>
          </a:solidFill>
          <a:latin typeface="Arial" charset="0"/>
        </a:defRPr>
      </a:lvl6pPr>
      <a:lvl7pPr marL="914400" algn="l" rtl="0" eaLnBrk="1" fontAlgn="base" hangingPunct="1">
        <a:spcBef>
          <a:spcPct val="0"/>
        </a:spcBef>
        <a:spcAft>
          <a:spcPct val="0"/>
        </a:spcAft>
        <a:defRPr sz="3200" b="1">
          <a:solidFill>
            <a:schemeClr val="tx2"/>
          </a:solidFill>
          <a:latin typeface="Arial" charset="0"/>
        </a:defRPr>
      </a:lvl7pPr>
      <a:lvl8pPr marL="1371600" algn="l" rtl="0" eaLnBrk="1" fontAlgn="base" hangingPunct="1">
        <a:spcBef>
          <a:spcPct val="0"/>
        </a:spcBef>
        <a:spcAft>
          <a:spcPct val="0"/>
        </a:spcAft>
        <a:defRPr sz="3200" b="1">
          <a:solidFill>
            <a:schemeClr val="tx2"/>
          </a:solidFill>
          <a:latin typeface="Arial" charset="0"/>
        </a:defRPr>
      </a:lvl8pPr>
      <a:lvl9pPr marL="1828800" algn="l" rtl="0" eaLnBrk="1" fontAlgn="base" hangingPunct="1">
        <a:spcBef>
          <a:spcPct val="0"/>
        </a:spcBef>
        <a:spcAft>
          <a:spcPct val="0"/>
        </a:spcAft>
        <a:defRPr sz="3200" b="1">
          <a:solidFill>
            <a:schemeClr val="tx2"/>
          </a:solidFill>
          <a:latin typeface="Arial" charset="0"/>
        </a:defRPr>
      </a:lvl9pPr>
    </p:titleStyle>
    <p:bodyStyle>
      <a:lvl1pPr marL="342900" indent="-342900" algn="l" rtl="0" eaLnBrk="1" fontAlgn="base" hangingPunct="1">
        <a:spcBef>
          <a:spcPct val="20000"/>
        </a:spcBef>
        <a:spcAft>
          <a:spcPct val="0"/>
        </a:spcAft>
        <a:buChar char="•"/>
        <a:defRPr sz="24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400">
          <a:solidFill>
            <a:schemeClr val="tx1"/>
          </a:solidFill>
          <a:latin typeface="+mn-lt"/>
        </a:defRPr>
      </a:lvl2pPr>
      <a:lvl3pPr marL="1143000" indent="-228600" algn="l" rtl="0" eaLnBrk="1" fontAlgn="base" hangingPunct="1">
        <a:spcBef>
          <a:spcPct val="20000"/>
        </a:spcBef>
        <a:spcAft>
          <a:spcPct val="0"/>
        </a:spcAft>
        <a:buChar char="•"/>
        <a:defRPr sz="2400">
          <a:solidFill>
            <a:schemeClr val="tx1"/>
          </a:solidFill>
          <a:latin typeface="+mn-lt"/>
        </a:defRPr>
      </a:lvl3pPr>
      <a:lvl4pPr marL="1600200" indent="-228600" algn="l" rtl="0" eaLnBrk="1" fontAlgn="base" hangingPunct="1">
        <a:spcBef>
          <a:spcPct val="20000"/>
        </a:spcBef>
        <a:spcAft>
          <a:spcPct val="0"/>
        </a:spcAft>
        <a:buChar char="–"/>
        <a:defRPr sz="2400">
          <a:solidFill>
            <a:schemeClr val="tx1"/>
          </a:solidFill>
          <a:latin typeface="+mn-lt"/>
        </a:defRPr>
      </a:lvl4pPr>
      <a:lvl5pPr marL="2057400" indent="-228600" algn="l" rtl="0" eaLnBrk="1" fontAlgn="base" hangingPunct="1">
        <a:spcBef>
          <a:spcPct val="20000"/>
        </a:spcBef>
        <a:spcAft>
          <a:spcPct val="0"/>
        </a:spcAft>
        <a:buChar char="»"/>
        <a:defRPr sz="2400">
          <a:solidFill>
            <a:schemeClr val="tx1"/>
          </a:solidFill>
          <a:latin typeface="+mn-lt"/>
        </a:defRPr>
      </a:lvl5pPr>
      <a:lvl6pPr marL="2514600" indent="-228600" algn="l" rtl="0" eaLnBrk="1" fontAlgn="base" hangingPunct="1">
        <a:spcBef>
          <a:spcPct val="20000"/>
        </a:spcBef>
        <a:spcAft>
          <a:spcPct val="0"/>
        </a:spcAft>
        <a:buChar char="»"/>
        <a:defRPr sz="2400">
          <a:solidFill>
            <a:schemeClr val="tx1"/>
          </a:solidFill>
          <a:latin typeface="+mn-lt"/>
        </a:defRPr>
      </a:lvl6pPr>
      <a:lvl7pPr marL="2971800" indent="-228600" algn="l" rtl="0" eaLnBrk="1" fontAlgn="base" hangingPunct="1">
        <a:spcBef>
          <a:spcPct val="20000"/>
        </a:spcBef>
        <a:spcAft>
          <a:spcPct val="0"/>
        </a:spcAft>
        <a:buChar char="»"/>
        <a:defRPr sz="2400">
          <a:solidFill>
            <a:schemeClr val="tx1"/>
          </a:solidFill>
          <a:latin typeface="+mn-lt"/>
        </a:defRPr>
      </a:lvl7pPr>
      <a:lvl8pPr marL="3429000" indent="-228600" algn="l" rtl="0" eaLnBrk="1" fontAlgn="base" hangingPunct="1">
        <a:spcBef>
          <a:spcPct val="20000"/>
        </a:spcBef>
        <a:spcAft>
          <a:spcPct val="0"/>
        </a:spcAft>
        <a:buChar char="»"/>
        <a:defRPr sz="2400">
          <a:solidFill>
            <a:schemeClr val="tx1"/>
          </a:solidFill>
          <a:latin typeface="+mn-lt"/>
        </a:defRPr>
      </a:lvl8pPr>
      <a:lvl9pPr marL="3886200" indent="-228600" algn="l" rtl="0" eaLnBrk="1" fontAlgn="base" hangingPunct="1">
        <a:spcBef>
          <a:spcPct val="20000"/>
        </a:spcBef>
        <a:spcAft>
          <a:spcPct val="0"/>
        </a:spcAft>
        <a:buChar char="»"/>
        <a:defRPr sz="24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hyperlink" Target="http://www.springeropen.com/" TargetMode="Externa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hyperlink" Target="mailto:librarian@ufairfax.edu" TargetMode="External"/><Relationship Id="rId2" Type="http://schemas.openxmlformats.org/officeDocument/2006/relationships/hyperlink" Target="mailto:ggrunow@ufairfax.edu"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pPr algn="ctr"/>
            <a:r>
              <a:rPr lang="en-US" dirty="0" smtClean="0"/>
              <a:t>SpringerOpen</a:t>
            </a:r>
            <a:br>
              <a:rPr lang="en-US" dirty="0" smtClean="0"/>
            </a:br>
            <a:r>
              <a:rPr lang="en-US" dirty="0" smtClean="0"/>
              <a:t>Tutorial</a:t>
            </a:r>
            <a:endParaRPr lang="en-US" dirty="0"/>
          </a:p>
        </p:txBody>
      </p:sp>
      <p:sp>
        <p:nvSpPr>
          <p:cNvPr id="3" name="Subtitle 2"/>
          <p:cNvSpPr>
            <a:spLocks noGrp="1"/>
          </p:cNvSpPr>
          <p:nvPr>
            <p:ph type="subTitle" idx="1"/>
          </p:nvPr>
        </p:nvSpPr>
        <p:spPr/>
        <p:txBody>
          <a:bodyPr/>
          <a:lstStyle/>
          <a:p>
            <a:r>
              <a:rPr lang="en-US" dirty="0" smtClean="0"/>
              <a:t>A Collection of Open Access Journals</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Advanced Search Described</a:t>
            </a:r>
            <a:endParaRPr lang="en-US" dirty="0"/>
          </a:p>
        </p:txBody>
      </p:sp>
      <p:sp>
        <p:nvSpPr>
          <p:cNvPr id="3" name="Content Placeholder 2"/>
          <p:cNvSpPr>
            <a:spLocks noGrp="1"/>
          </p:cNvSpPr>
          <p:nvPr>
            <p:ph idx="1"/>
          </p:nvPr>
        </p:nvSpPr>
        <p:spPr/>
        <p:txBody>
          <a:bodyPr/>
          <a:lstStyle/>
          <a:p>
            <a:r>
              <a:rPr lang="en-US" dirty="0" smtClean="0"/>
              <a:t>The advanced search feature has for search boxes allowing for many types of searches including All Fields, Title, Author and many more</a:t>
            </a:r>
          </a:p>
          <a:p>
            <a:endParaRPr lang="en-US" dirty="0" smtClean="0"/>
          </a:p>
          <a:p>
            <a:r>
              <a:rPr lang="en-US" dirty="0" smtClean="0"/>
              <a:t>Each box allows the search to be done for all words, any word or exact phrase.   </a:t>
            </a:r>
          </a:p>
          <a:p>
            <a:endParaRPr lang="en-US" dirty="0" smtClean="0"/>
          </a:p>
          <a:p>
            <a:r>
              <a:rPr lang="en-US" dirty="0" smtClean="0"/>
              <a:t>The default between words or phrases in multiple search boxes is the Boolean Operator AND</a:t>
            </a:r>
          </a:p>
          <a:p>
            <a:endParaRPr lang="en-US" dirty="0" smtClean="0"/>
          </a:p>
          <a:p>
            <a:r>
              <a:rPr lang="en-US" dirty="0" smtClean="0"/>
              <a:t>If the user chooses the search for any word option, that will act as the Boolean Operator OR</a:t>
            </a: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Advanced Search Described, cont.</a:t>
            </a:r>
            <a:endParaRPr lang="en-US" dirty="0"/>
          </a:p>
        </p:txBody>
      </p:sp>
      <p:sp>
        <p:nvSpPr>
          <p:cNvPr id="3" name="Content Placeholder 2"/>
          <p:cNvSpPr>
            <a:spLocks noGrp="1"/>
          </p:cNvSpPr>
          <p:nvPr>
            <p:ph idx="1"/>
          </p:nvPr>
        </p:nvSpPr>
        <p:spPr/>
        <p:txBody>
          <a:bodyPr/>
          <a:lstStyle/>
          <a:p>
            <a:r>
              <a:rPr lang="en-US" dirty="0" smtClean="0"/>
              <a:t>The fifth and final search box is preceded by the word Exclude.  This box will act as the Boolean Operator, NOT</a:t>
            </a:r>
          </a:p>
          <a:p>
            <a:endParaRPr lang="en-US" dirty="0" smtClean="0"/>
          </a:p>
          <a:p>
            <a:r>
              <a:rPr lang="en-US" dirty="0" smtClean="0"/>
              <a:t>A date range can be added as well</a:t>
            </a:r>
          </a:p>
          <a:p>
            <a:endParaRPr lang="en-US" dirty="0" smtClean="0"/>
          </a:p>
          <a:p>
            <a:r>
              <a:rPr lang="en-US" dirty="0" smtClean="0"/>
              <a:t>The following three slides will demonstrate the use of Advanced Search with a query on “network security” and authentication.  The date range is 2009-2011</a:t>
            </a:r>
          </a:p>
          <a:p>
            <a:endParaRPr lang="en-US" dirty="0" smtClean="0"/>
          </a:p>
          <a:p>
            <a:r>
              <a:rPr lang="en-US" dirty="0" smtClean="0"/>
              <a:t>Note that Advanced Search keeps a record of the users search history which can be referred back to</a:t>
            </a: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Advanced Search</a:t>
            </a:r>
            <a:endParaRPr lang="en-US" dirty="0"/>
          </a:p>
        </p:txBody>
      </p:sp>
      <p:pic>
        <p:nvPicPr>
          <p:cNvPr id="4098" name="Picture 2"/>
          <p:cNvPicPr>
            <a:picLocks noGrp="1" noChangeAspect="1" noChangeArrowheads="1"/>
          </p:cNvPicPr>
          <p:nvPr>
            <p:ph idx="1"/>
          </p:nvPr>
        </p:nvPicPr>
        <p:blipFill>
          <a:blip r:embed="rId2" cstate="print"/>
          <a:srcRect/>
          <a:stretch>
            <a:fillRect/>
          </a:stretch>
        </p:blipFill>
        <p:spPr bwMode="auto">
          <a:xfrm>
            <a:off x="0" y="1143000"/>
            <a:ext cx="9144000" cy="4983163"/>
          </a:xfrm>
          <a:prstGeom prst="rect">
            <a:avLst/>
          </a:prstGeom>
          <a:noFill/>
          <a:ln w="9525">
            <a:noFill/>
            <a:miter lim="800000"/>
            <a:headEnd/>
            <a:tailEnd/>
          </a:ln>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Advanced Search History</a:t>
            </a:r>
            <a:endParaRPr lang="en-US" dirty="0"/>
          </a:p>
        </p:txBody>
      </p:sp>
      <p:pic>
        <p:nvPicPr>
          <p:cNvPr id="5122" name="Picture 2"/>
          <p:cNvPicPr>
            <a:picLocks noGrp="1" noChangeAspect="1" noChangeArrowheads="1"/>
          </p:cNvPicPr>
          <p:nvPr>
            <p:ph idx="1"/>
          </p:nvPr>
        </p:nvPicPr>
        <p:blipFill>
          <a:blip r:embed="rId2" cstate="print"/>
          <a:srcRect/>
          <a:stretch>
            <a:fillRect/>
          </a:stretch>
        </p:blipFill>
        <p:spPr bwMode="auto">
          <a:xfrm>
            <a:off x="0" y="1143000"/>
            <a:ext cx="9143999" cy="5029200"/>
          </a:xfrm>
          <a:prstGeom prst="rect">
            <a:avLst/>
          </a:prstGeom>
          <a:noFill/>
          <a:ln w="9525">
            <a:noFill/>
            <a:miter lim="800000"/>
            <a:headEnd/>
            <a:tailEnd/>
          </a:ln>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Advanced Search Results</a:t>
            </a:r>
            <a:endParaRPr lang="en-US" dirty="0"/>
          </a:p>
        </p:txBody>
      </p:sp>
      <p:pic>
        <p:nvPicPr>
          <p:cNvPr id="6146" name="Picture 2"/>
          <p:cNvPicPr>
            <a:picLocks noGrp="1" noChangeAspect="1" noChangeArrowheads="1"/>
          </p:cNvPicPr>
          <p:nvPr>
            <p:ph idx="1"/>
          </p:nvPr>
        </p:nvPicPr>
        <p:blipFill>
          <a:blip r:embed="rId2" cstate="print"/>
          <a:srcRect/>
          <a:stretch>
            <a:fillRect/>
          </a:stretch>
        </p:blipFill>
        <p:spPr bwMode="auto">
          <a:xfrm>
            <a:off x="1" y="1219200"/>
            <a:ext cx="9144000" cy="5029200"/>
          </a:xfrm>
          <a:prstGeom prst="rect">
            <a:avLst/>
          </a:prstGeom>
          <a:noFill/>
          <a:ln w="9525">
            <a:noFill/>
            <a:miter lim="800000"/>
            <a:headEnd/>
            <a:tailEnd/>
          </a:ln>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Article Level</a:t>
            </a:r>
            <a:endParaRPr lang="en-US" dirty="0"/>
          </a:p>
        </p:txBody>
      </p:sp>
      <p:sp>
        <p:nvSpPr>
          <p:cNvPr id="3" name="Content Placeholder 2"/>
          <p:cNvSpPr>
            <a:spLocks noGrp="1"/>
          </p:cNvSpPr>
          <p:nvPr>
            <p:ph idx="1"/>
          </p:nvPr>
        </p:nvSpPr>
        <p:spPr/>
        <p:txBody>
          <a:bodyPr/>
          <a:lstStyle/>
          <a:p>
            <a:r>
              <a:rPr lang="en-US" dirty="0" smtClean="0"/>
              <a:t>Once the user has chosen an article to read the article will be viewable automatically in html.  There is an option to view the article in pdf. format</a:t>
            </a:r>
          </a:p>
          <a:p>
            <a:endParaRPr lang="en-US" dirty="0" smtClean="0"/>
          </a:p>
          <a:p>
            <a:r>
              <a:rPr lang="en-US" dirty="0" smtClean="0"/>
              <a:t>At the article level there are options to locate other articles by the same authors, related articles, and to download articles into citation management programs such as Zotero and Mendeley</a:t>
            </a:r>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Article</a:t>
            </a:r>
            <a:endParaRPr lang="en-US" dirty="0"/>
          </a:p>
        </p:txBody>
      </p:sp>
      <p:pic>
        <p:nvPicPr>
          <p:cNvPr id="7170" name="Picture 2"/>
          <p:cNvPicPr>
            <a:picLocks noGrp="1" noChangeAspect="1" noChangeArrowheads="1"/>
          </p:cNvPicPr>
          <p:nvPr>
            <p:ph idx="1"/>
          </p:nvPr>
        </p:nvPicPr>
        <p:blipFill>
          <a:blip r:embed="rId2" cstate="print"/>
          <a:srcRect/>
          <a:stretch>
            <a:fillRect/>
          </a:stretch>
        </p:blipFill>
        <p:spPr bwMode="auto">
          <a:xfrm>
            <a:off x="0" y="1143000"/>
            <a:ext cx="9144000" cy="5029200"/>
          </a:xfrm>
          <a:prstGeom prst="rect">
            <a:avLst/>
          </a:prstGeom>
          <a:noFill/>
          <a:ln w="9525">
            <a:noFill/>
            <a:miter lim="800000"/>
            <a:headEnd/>
            <a:tailEnd/>
          </a:ln>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Boolean Search</a:t>
            </a:r>
            <a:endParaRPr lang="en-US" dirty="0"/>
          </a:p>
        </p:txBody>
      </p:sp>
      <p:sp>
        <p:nvSpPr>
          <p:cNvPr id="3" name="Content Placeholder 2"/>
          <p:cNvSpPr>
            <a:spLocks noGrp="1"/>
          </p:cNvSpPr>
          <p:nvPr>
            <p:ph idx="1"/>
          </p:nvPr>
        </p:nvSpPr>
        <p:spPr/>
        <p:txBody>
          <a:bodyPr/>
          <a:lstStyle/>
          <a:p>
            <a:pPr>
              <a:buNone/>
            </a:pPr>
            <a:endParaRPr lang="en-US" dirty="0" smtClean="0"/>
          </a:p>
          <a:p>
            <a:pPr>
              <a:buNone/>
            </a:pPr>
            <a:endParaRPr lang="en-US" dirty="0" smtClean="0"/>
          </a:p>
          <a:p>
            <a:pPr>
              <a:buNone/>
            </a:pPr>
            <a:r>
              <a:rPr lang="en-US" dirty="0" smtClean="0"/>
              <a:t>    There is an option to do a straight Boolean Search utilizing one search bar.  The user would have to write out the entire query including the Boolean Operator.  An example, “network security” AND authentication written on the one line ……………………</a:t>
            </a:r>
          </a:p>
          <a:p>
            <a:pPr>
              <a:buNone/>
            </a:pPr>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Boolean Search</a:t>
            </a:r>
            <a:endParaRPr lang="en-US" dirty="0"/>
          </a:p>
        </p:txBody>
      </p:sp>
      <p:pic>
        <p:nvPicPr>
          <p:cNvPr id="8194" name="Picture 2"/>
          <p:cNvPicPr>
            <a:picLocks noGrp="1" noChangeAspect="1" noChangeArrowheads="1"/>
          </p:cNvPicPr>
          <p:nvPr>
            <p:ph idx="1"/>
          </p:nvPr>
        </p:nvPicPr>
        <p:blipFill>
          <a:blip r:embed="rId2" cstate="print"/>
          <a:srcRect/>
          <a:stretch>
            <a:fillRect/>
          </a:stretch>
        </p:blipFill>
        <p:spPr bwMode="auto">
          <a:xfrm>
            <a:off x="0" y="1219200"/>
            <a:ext cx="9144000" cy="5029200"/>
          </a:xfrm>
          <a:prstGeom prst="rect">
            <a:avLst/>
          </a:prstGeom>
          <a:noFill/>
          <a:ln w="9525">
            <a:noFill/>
            <a:miter lim="800000"/>
            <a:headEnd/>
            <a:tailEnd/>
          </a:ln>
        </p:spPr>
      </p:pic>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Boolean Search Results</a:t>
            </a:r>
            <a:endParaRPr lang="en-US" dirty="0"/>
          </a:p>
        </p:txBody>
      </p:sp>
      <p:pic>
        <p:nvPicPr>
          <p:cNvPr id="9218" name="Picture 2"/>
          <p:cNvPicPr>
            <a:picLocks noGrp="1" noChangeAspect="1" noChangeArrowheads="1"/>
          </p:cNvPicPr>
          <p:nvPr>
            <p:ph idx="1"/>
          </p:nvPr>
        </p:nvPicPr>
        <p:blipFill>
          <a:blip r:embed="rId2" cstate="print"/>
          <a:srcRect/>
          <a:stretch>
            <a:fillRect/>
          </a:stretch>
        </p:blipFill>
        <p:spPr bwMode="auto">
          <a:xfrm>
            <a:off x="1" y="1219200"/>
            <a:ext cx="9144000" cy="4953000"/>
          </a:xfrm>
          <a:prstGeom prst="rect">
            <a:avLst/>
          </a:prstGeom>
          <a:noFill/>
          <a:ln w="9525">
            <a:noFill/>
            <a:miter lim="800000"/>
            <a:headEnd/>
            <a:tailEnd/>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SpringerOpen Overview</a:t>
            </a:r>
            <a:endParaRPr lang="en-US" dirty="0"/>
          </a:p>
        </p:txBody>
      </p:sp>
      <p:sp>
        <p:nvSpPr>
          <p:cNvPr id="3" name="Content Placeholder 2"/>
          <p:cNvSpPr>
            <a:spLocks noGrp="1"/>
          </p:cNvSpPr>
          <p:nvPr>
            <p:ph idx="1"/>
          </p:nvPr>
        </p:nvSpPr>
        <p:spPr/>
        <p:txBody>
          <a:bodyPr/>
          <a:lstStyle/>
          <a:p>
            <a:r>
              <a:rPr lang="en-US" sz="2300" dirty="0" smtClean="0"/>
              <a:t>The URL is </a:t>
            </a:r>
            <a:r>
              <a:rPr lang="en-US" sz="2300" dirty="0" smtClean="0">
                <a:hlinkClick r:id="rId2"/>
              </a:rPr>
              <a:t>http://www.springeropen.com/</a:t>
            </a:r>
            <a:endParaRPr lang="en-US" sz="2300" dirty="0" smtClean="0"/>
          </a:p>
          <a:p>
            <a:pPr>
              <a:buNone/>
            </a:pPr>
            <a:endParaRPr lang="en-US" sz="2300" dirty="0" smtClean="0"/>
          </a:p>
          <a:p>
            <a:r>
              <a:rPr lang="en-US" sz="2300" dirty="0" smtClean="0"/>
              <a:t>SpringerOpen provides a collection of open access journals in the areas of science, technology and medicine</a:t>
            </a:r>
          </a:p>
          <a:p>
            <a:endParaRPr lang="en-US" sz="2300" dirty="0" smtClean="0"/>
          </a:p>
          <a:p>
            <a:r>
              <a:rPr lang="en-US" sz="2300" dirty="0" smtClean="0"/>
              <a:t>All journal articles within the collection can be freely accessed, re-used and re-distributed as long as the original article is properly cited (See About SpringerOpen for additional details) </a:t>
            </a:r>
          </a:p>
          <a:p>
            <a:endParaRPr lang="en-US" sz="2300" dirty="0" smtClean="0"/>
          </a:p>
          <a:p>
            <a:r>
              <a:rPr lang="en-US" sz="2300" dirty="0" smtClean="0"/>
              <a:t>All of the articles within the SpringerOpen journal collection are peer-reviewed</a:t>
            </a:r>
            <a:endParaRPr lang="en-US" sz="23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Contact</a:t>
            </a:r>
            <a:endParaRPr lang="en-US" dirty="0"/>
          </a:p>
        </p:txBody>
      </p:sp>
      <p:sp>
        <p:nvSpPr>
          <p:cNvPr id="3" name="Content Placeholder 2"/>
          <p:cNvSpPr>
            <a:spLocks noGrp="1"/>
          </p:cNvSpPr>
          <p:nvPr>
            <p:ph idx="1"/>
          </p:nvPr>
        </p:nvSpPr>
        <p:spPr/>
        <p:txBody>
          <a:bodyPr/>
          <a:lstStyle/>
          <a:p>
            <a:pPr>
              <a:buNone/>
            </a:pPr>
            <a:endParaRPr lang="en-US" dirty="0" smtClean="0"/>
          </a:p>
          <a:p>
            <a:pPr>
              <a:buNone/>
            </a:pPr>
            <a:endParaRPr lang="en-US" dirty="0" smtClean="0"/>
          </a:p>
          <a:p>
            <a:pPr algn="ctr">
              <a:buNone/>
            </a:pPr>
            <a:r>
              <a:rPr lang="en-US" dirty="0" smtClean="0"/>
              <a:t>If you have any questions please contact me at </a:t>
            </a:r>
          </a:p>
          <a:p>
            <a:pPr algn="ctr">
              <a:buNone/>
            </a:pPr>
            <a:endParaRPr lang="en-US" dirty="0" smtClean="0"/>
          </a:p>
          <a:p>
            <a:pPr algn="ctr">
              <a:buNone/>
            </a:pPr>
            <a:r>
              <a:rPr lang="en-US" dirty="0" smtClean="0"/>
              <a:t>Gregg Grunow</a:t>
            </a:r>
          </a:p>
          <a:p>
            <a:pPr algn="ctr">
              <a:buNone/>
            </a:pPr>
            <a:r>
              <a:rPr lang="en-US" dirty="0" smtClean="0"/>
              <a:t>Online Librarian</a:t>
            </a:r>
          </a:p>
          <a:p>
            <a:pPr algn="ctr">
              <a:buNone/>
            </a:pPr>
            <a:endParaRPr lang="en-US" dirty="0" smtClean="0"/>
          </a:p>
          <a:p>
            <a:pPr algn="ctr">
              <a:buNone/>
            </a:pPr>
            <a:r>
              <a:rPr lang="en-US" dirty="0" smtClean="0">
                <a:hlinkClick r:id="rId2"/>
              </a:rPr>
              <a:t>ggrunow@ufairfax.edu</a:t>
            </a:r>
            <a:endParaRPr lang="en-US" dirty="0" smtClean="0"/>
          </a:p>
          <a:p>
            <a:pPr algn="ctr">
              <a:buNone/>
            </a:pPr>
            <a:r>
              <a:rPr lang="en-US" dirty="0" smtClean="0"/>
              <a:t>Or</a:t>
            </a:r>
          </a:p>
          <a:p>
            <a:pPr algn="ctr">
              <a:buNone/>
            </a:pPr>
            <a:r>
              <a:rPr lang="en-US" dirty="0" smtClean="0">
                <a:hlinkClick r:id="rId3"/>
              </a:rPr>
              <a:t>librarian@ufairfax.edu</a:t>
            </a:r>
            <a:endParaRPr lang="en-US" dirty="0" smtClean="0"/>
          </a:p>
          <a:p>
            <a:pPr algn="ctr">
              <a:buNone/>
            </a:pPr>
            <a:endParaRPr lang="en-US" dirty="0" smtClean="0"/>
          </a:p>
          <a:p>
            <a:pPr algn="ctr">
              <a:buNone/>
            </a:pP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SpringerOpen Home Page</a:t>
            </a:r>
            <a:endParaRPr lang="en-US" dirty="0"/>
          </a:p>
        </p:txBody>
      </p:sp>
      <p:pic>
        <p:nvPicPr>
          <p:cNvPr id="1026" name="Picture 2"/>
          <p:cNvPicPr>
            <a:picLocks noGrp="1" noChangeAspect="1" noChangeArrowheads="1"/>
          </p:cNvPicPr>
          <p:nvPr>
            <p:ph idx="1"/>
          </p:nvPr>
        </p:nvPicPr>
        <p:blipFill>
          <a:blip r:embed="rId3" cstate="print"/>
          <a:srcRect/>
          <a:stretch>
            <a:fillRect/>
          </a:stretch>
        </p:blipFill>
        <p:spPr bwMode="auto">
          <a:xfrm>
            <a:off x="0" y="1143000"/>
            <a:ext cx="9144000" cy="5029200"/>
          </a:xfrm>
          <a:prstGeom prst="rect">
            <a:avLst/>
          </a:prstGeom>
          <a:noFill/>
          <a:ln w="9525">
            <a:noFill/>
            <a:miter lim="800000"/>
            <a:headEnd/>
            <a:tailEnd/>
          </a:ln>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
            </a:r>
            <a:br>
              <a:rPr lang="en-US" dirty="0" smtClean="0"/>
            </a:br>
            <a:r>
              <a:rPr lang="en-US" dirty="0" smtClean="0"/>
              <a:t>Journals Tab </a:t>
            </a:r>
            <a:br>
              <a:rPr lang="en-US" dirty="0" smtClean="0"/>
            </a:br>
            <a:endParaRPr lang="en-US" dirty="0"/>
          </a:p>
        </p:txBody>
      </p:sp>
      <p:sp>
        <p:nvSpPr>
          <p:cNvPr id="3" name="Content Placeholder 2"/>
          <p:cNvSpPr>
            <a:spLocks noGrp="1"/>
          </p:cNvSpPr>
          <p:nvPr>
            <p:ph idx="1"/>
          </p:nvPr>
        </p:nvSpPr>
        <p:spPr/>
        <p:txBody>
          <a:bodyPr/>
          <a:lstStyle/>
          <a:p>
            <a:endParaRPr lang="en-US" dirty="0" smtClean="0"/>
          </a:p>
          <a:p>
            <a:r>
              <a:rPr lang="en-US" dirty="0" smtClean="0"/>
              <a:t>From the Home Page there is a Journals button which leads to a browse able list of the journals included in the SpringerOpen collection</a:t>
            </a:r>
          </a:p>
          <a:p>
            <a:endParaRPr lang="en-US" dirty="0" smtClean="0"/>
          </a:p>
          <a:p>
            <a:r>
              <a:rPr lang="en-US" dirty="0" smtClean="0"/>
              <a:t>Titles are listed in alphabetical order</a:t>
            </a:r>
          </a:p>
          <a:p>
            <a:endParaRPr lang="en-US" dirty="0" smtClean="0"/>
          </a:p>
          <a:p>
            <a:pPr>
              <a:buNone/>
            </a:pP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Journals</a:t>
            </a:r>
            <a:endParaRPr lang="en-US" dirty="0"/>
          </a:p>
        </p:txBody>
      </p:sp>
      <p:pic>
        <p:nvPicPr>
          <p:cNvPr id="2051" name="Picture 3"/>
          <p:cNvPicPr>
            <a:picLocks noGrp="1" noChangeAspect="1" noChangeArrowheads="1"/>
          </p:cNvPicPr>
          <p:nvPr>
            <p:ph idx="1"/>
          </p:nvPr>
        </p:nvPicPr>
        <p:blipFill>
          <a:blip r:embed="rId2" cstate="print"/>
          <a:srcRect/>
          <a:stretch>
            <a:fillRect/>
          </a:stretch>
        </p:blipFill>
        <p:spPr bwMode="auto">
          <a:xfrm>
            <a:off x="0" y="1219200"/>
            <a:ext cx="9144000" cy="4876800"/>
          </a:xfrm>
          <a:prstGeom prst="rect">
            <a:avLst/>
          </a:prstGeom>
          <a:noFill/>
          <a:ln w="9525">
            <a:noFill/>
            <a:miter lim="800000"/>
            <a:headEnd/>
            <a:tailEnd/>
          </a:ln>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Clicking on a Journal</a:t>
            </a:r>
            <a:endParaRPr lang="en-US" dirty="0"/>
          </a:p>
        </p:txBody>
      </p:sp>
      <p:sp>
        <p:nvSpPr>
          <p:cNvPr id="3" name="Content Placeholder 2"/>
          <p:cNvSpPr>
            <a:spLocks noGrp="1"/>
          </p:cNvSpPr>
          <p:nvPr>
            <p:ph idx="1"/>
          </p:nvPr>
        </p:nvSpPr>
        <p:spPr/>
        <p:txBody>
          <a:bodyPr/>
          <a:lstStyle/>
          <a:p>
            <a:r>
              <a:rPr lang="en-US" dirty="0" smtClean="0"/>
              <a:t>Clicking on one the journal titles brings the user to a page dedicated to the journal in question and provides information about that particular journal</a:t>
            </a:r>
          </a:p>
          <a:p>
            <a:endParaRPr lang="en-US" dirty="0" smtClean="0"/>
          </a:p>
          <a:p>
            <a:r>
              <a:rPr lang="en-US" dirty="0" smtClean="0"/>
              <a:t>Journal announcements are provided on this page</a:t>
            </a:r>
          </a:p>
          <a:p>
            <a:endParaRPr lang="en-US" dirty="0" smtClean="0"/>
          </a:p>
          <a:p>
            <a:r>
              <a:rPr lang="en-US" dirty="0" smtClean="0"/>
              <a:t>Access to latest articles and most popular journal articles is provided on this page</a:t>
            </a:r>
          </a:p>
          <a:p>
            <a:endParaRPr lang="en-US" dirty="0" smtClean="0"/>
          </a:p>
          <a:p>
            <a:r>
              <a:rPr lang="en-US" dirty="0" smtClean="0"/>
              <a:t>A screen capture for the “EURASIP Journal on Information Security” follows…………… </a:t>
            </a:r>
          </a:p>
          <a:p>
            <a:pPr>
              <a:buNone/>
            </a:pPr>
            <a:endParaRPr lang="en-US" dirty="0" smtClean="0"/>
          </a:p>
          <a:p>
            <a:pPr>
              <a:buNone/>
            </a:pPr>
            <a:endParaRPr lang="en-US" dirty="0" smtClean="0"/>
          </a:p>
          <a:p>
            <a:pPr>
              <a:buNone/>
            </a:pPr>
            <a:endParaRPr lang="en-US" dirty="0" smtClean="0"/>
          </a:p>
          <a:p>
            <a:pPr>
              <a:buNone/>
            </a:pPr>
            <a:endParaRPr lang="en-US" dirty="0" smtClean="0"/>
          </a:p>
          <a:p>
            <a:pPr>
              <a:buNone/>
            </a:pP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Journal Example</a:t>
            </a:r>
            <a:endParaRPr lang="en-US" dirty="0"/>
          </a:p>
        </p:txBody>
      </p:sp>
      <p:pic>
        <p:nvPicPr>
          <p:cNvPr id="10242" name="Picture 2"/>
          <p:cNvPicPr>
            <a:picLocks noGrp="1" noChangeAspect="1" noChangeArrowheads="1"/>
          </p:cNvPicPr>
          <p:nvPr>
            <p:ph idx="1"/>
          </p:nvPr>
        </p:nvPicPr>
        <p:blipFill>
          <a:blip r:embed="rId2" cstate="print"/>
          <a:srcRect/>
          <a:stretch>
            <a:fillRect/>
          </a:stretch>
        </p:blipFill>
        <p:spPr bwMode="auto">
          <a:xfrm>
            <a:off x="0" y="1143000"/>
            <a:ext cx="9144000" cy="5029200"/>
          </a:xfrm>
          <a:prstGeom prst="rect">
            <a:avLst/>
          </a:prstGeom>
          <a:noFill/>
          <a:ln w="9525">
            <a:noFill/>
            <a:miter lim="800000"/>
            <a:headEnd/>
            <a:tailEnd/>
          </a:ln>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Articles Tab</a:t>
            </a:r>
            <a:endParaRPr lang="en-US" dirty="0"/>
          </a:p>
        </p:txBody>
      </p:sp>
      <p:sp>
        <p:nvSpPr>
          <p:cNvPr id="3" name="Content Placeholder 2"/>
          <p:cNvSpPr>
            <a:spLocks noGrp="1"/>
          </p:cNvSpPr>
          <p:nvPr>
            <p:ph idx="1"/>
          </p:nvPr>
        </p:nvSpPr>
        <p:spPr/>
        <p:txBody>
          <a:bodyPr/>
          <a:lstStyle/>
          <a:p>
            <a:endParaRPr lang="en-US" dirty="0" smtClean="0"/>
          </a:p>
          <a:p>
            <a:endParaRPr lang="en-US" dirty="0" smtClean="0"/>
          </a:p>
          <a:p>
            <a:endParaRPr lang="en-US" dirty="0" smtClean="0"/>
          </a:p>
          <a:p>
            <a:pPr>
              <a:buNone/>
            </a:pPr>
            <a:r>
              <a:rPr lang="en-US" dirty="0" smtClean="0"/>
              <a:t>    The Articles tab on the SpringerOpen home page brings the user to a list of the most popular articles in the collection …………………</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Most Popular Articles</a:t>
            </a:r>
            <a:endParaRPr lang="en-US" dirty="0"/>
          </a:p>
        </p:txBody>
      </p:sp>
      <p:pic>
        <p:nvPicPr>
          <p:cNvPr id="3074" name="Picture 2"/>
          <p:cNvPicPr>
            <a:picLocks noGrp="1" noChangeAspect="1" noChangeArrowheads="1"/>
          </p:cNvPicPr>
          <p:nvPr>
            <p:ph idx="1"/>
          </p:nvPr>
        </p:nvPicPr>
        <p:blipFill>
          <a:blip r:embed="rId2" cstate="print"/>
          <a:srcRect/>
          <a:stretch>
            <a:fillRect/>
          </a:stretch>
        </p:blipFill>
        <p:spPr bwMode="auto">
          <a:xfrm>
            <a:off x="0" y="1219200"/>
            <a:ext cx="9144000" cy="4953000"/>
          </a:xfrm>
          <a:prstGeom prst="rect">
            <a:avLst/>
          </a:prstGeom>
          <a:noFill/>
          <a:ln w="9525">
            <a:noFill/>
            <a:miter lim="800000"/>
            <a:headEnd/>
            <a:tailEnd/>
          </a:ln>
        </p:spPr>
      </p:pic>
    </p:spTree>
  </p:cSld>
  <p:clrMapOvr>
    <a:masterClrMapping/>
  </p:clrMapOvr>
</p:sld>
</file>

<file path=ppt/theme/theme1.xml><?xml version="1.0" encoding="utf-8"?>
<a:theme xmlns:a="http://schemas.openxmlformats.org/drawingml/2006/main" name="NewSlideTemplate">
  <a:themeElements>
    <a:clrScheme name="NewSlideTemplat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NewSlideTemplat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NewSlideTemplat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NewSlideTemplate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NewSlideTemplate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NewSlideTemplate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NewSlideTemplate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NewSlideTemplate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NewSlideTemplate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NewSlideTemplate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NewSlideTemplate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NewSlideTemplate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NewSlideTemplate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NewSlideTemplate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NewSlideTemplate-sample</Template>
  <TotalTime>194</TotalTime>
  <Words>509</Words>
  <Application>Microsoft Office PowerPoint</Application>
  <PresentationFormat>On-screen Show (4:3)</PresentationFormat>
  <Paragraphs>77</Paragraphs>
  <Slides>20</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20</vt:i4>
      </vt:variant>
    </vt:vector>
  </HeadingPairs>
  <TitlesOfParts>
    <vt:vector size="23" baseType="lpstr">
      <vt:lpstr>Arial</vt:lpstr>
      <vt:lpstr>Calibri</vt:lpstr>
      <vt:lpstr>NewSlideTemplate</vt:lpstr>
      <vt:lpstr>SpringerOpen Tutorial</vt:lpstr>
      <vt:lpstr>SpringerOpen Overview</vt:lpstr>
      <vt:lpstr>SpringerOpen Home Page</vt:lpstr>
      <vt:lpstr> Journals Tab  </vt:lpstr>
      <vt:lpstr>Journals</vt:lpstr>
      <vt:lpstr>Clicking on a Journal</vt:lpstr>
      <vt:lpstr>Journal Example</vt:lpstr>
      <vt:lpstr>Articles Tab</vt:lpstr>
      <vt:lpstr>Most Popular Articles</vt:lpstr>
      <vt:lpstr>Advanced Search Described</vt:lpstr>
      <vt:lpstr>Advanced Search Described, cont.</vt:lpstr>
      <vt:lpstr>Advanced Search</vt:lpstr>
      <vt:lpstr>Advanced Search History</vt:lpstr>
      <vt:lpstr>Advanced Search Results</vt:lpstr>
      <vt:lpstr>Article Level</vt:lpstr>
      <vt:lpstr>Article</vt:lpstr>
      <vt:lpstr>Boolean Search</vt:lpstr>
      <vt:lpstr>Boolean Search</vt:lpstr>
      <vt:lpstr>Boolean Search Results</vt:lpstr>
      <vt:lpstr>Contact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Springer Open</dc:title>
  <dc:creator>Grunow</dc:creator>
  <cp:lastModifiedBy>Brittany Ford</cp:lastModifiedBy>
  <cp:revision>37</cp:revision>
  <dcterms:created xsi:type="dcterms:W3CDTF">2011-12-23T18:39:59Z</dcterms:created>
  <dcterms:modified xsi:type="dcterms:W3CDTF">2015-10-16T20:20:55Z</dcterms:modified>
</cp:coreProperties>
</file>